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88" r:id="rId3"/>
    <p:sldId id="257" r:id="rId4"/>
    <p:sldId id="258" r:id="rId5"/>
    <p:sldId id="266" r:id="rId6"/>
    <p:sldId id="267" r:id="rId7"/>
    <p:sldId id="268" r:id="rId8"/>
    <p:sldId id="269" r:id="rId9"/>
    <p:sldId id="270" r:id="rId10"/>
    <p:sldId id="271" r:id="rId11"/>
    <p:sldId id="273" r:id="rId12"/>
    <p:sldId id="292" r:id="rId13"/>
    <p:sldId id="287" r:id="rId14"/>
    <p:sldId id="291" r:id="rId15"/>
    <p:sldId id="277" r:id="rId16"/>
    <p:sldId id="278" r:id="rId17"/>
    <p:sldId id="286" r:id="rId18"/>
    <p:sldId id="279" r:id="rId19"/>
    <p:sldId id="281" r:id="rId20"/>
    <p:sldId id="282" r:id="rId21"/>
    <p:sldId id="283" r:id="rId22"/>
    <p:sldId id="290" r:id="rId23"/>
    <p:sldId id="289" r:id="rId24"/>
    <p:sldId id="280" r:id="rId25"/>
    <p:sldId id="284" r:id="rId26"/>
    <p:sldId id="264" r:id="rId27"/>
  </p:sldIdLst>
  <p:sldSz cx="9144000" cy="5143500" type="screen16x9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85"/>
    <p:restoredTop sz="94643"/>
  </p:normalViewPr>
  <p:slideViewPr>
    <p:cSldViewPr snapToGrid="0">
      <p:cViewPr varScale="1">
        <p:scale>
          <a:sx n="128" d="100"/>
          <a:sy n="128" d="100"/>
        </p:scale>
        <p:origin x="176" y="2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80546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945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3832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outliers, which are e.g. caused by erroneous measurements or invalid hypotheses about the data. 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8952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6387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488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97313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4905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85199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7023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77858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60982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2068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4684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179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5158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3318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37148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0268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55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6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Zillow Home Value Prediction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3011773"/>
            <a:ext cx="8290500" cy="8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Group member:</a:t>
            </a:r>
            <a:endParaRPr sz="20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Young Min </a:t>
            </a:r>
            <a:r>
              <a:rPr lang="en" sz="2000" dirty="0" err="1"/>
              <a:t>kim</a:t>
            </a:r>
            <a:r>
              <a:rPr lang="en" sz="2000" dirty="0"/>
              <a:t>, </a:t>
            </a:r>
            <a:r>
              <a:rPr lang="en" sz="2000" dirty="0" err="1"/>
              <a:t>Sitao</a:t>
            </a:r>
            <a:r>
              <a:rPr lang="en" sz="2000" dirty="0"/>
              <a:t> Min, Zi Li</a:t>
            </a:r>
            <a:endParaRPr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Model</a:t>
            </a:r>
            <a:r>
              <a:rPr lang="en" dirty="0"/>
              <a:t> Description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9696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Hans" dirty="0"/>
              <a:t>Model</a:t>
            </a:r>
            <a:r>
              <a:rPr lang="zh-Hans" altLang="en-US" dirty="0"/>
              <a:t> </a:t>
            </a:r>
            <a:r>
              <a:rPr lang="en-US" altLang="zh-Hans" dirty="0"/>
              <a:t>Description</a:t>
            </a:r>
            <a:endParaRPr dirty="0"/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2"/>
          </p:nvPr>
        </p:nvSpPr>
        <p:spPr>
          <a:xfrm>
            <a:off x="4694250" y="2480649"/>
            <a:ext cx="3999900" cy="2148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Hans" dirty="0"/>
              <a:t>Boosted</a:t>
            </a:r>
            <a:r>
              <a:rPr lang="zh-Hans" altLang="en-US" dirty="0"/>
              <a:t> </a:t>
            </a:r>
            <a:r>
              <a:rPr lang="en-US" altLang="zh-Hans" dirty="0"/>
              <a:t>Tree</a:t>
            </a:r>
            <a:r>
              <a:rPr lang="zh-Hans" altLang="en-US" dirty="0"/>
              <a:t> </a:t>
            </a:r>
            <a:r>
              <a:rPr lang="en-US" altLang="zh-Hans" dirty="0"/>
              <a:t>Models</a:t>
            </a:r>
          </a:p>
          <a:p>
            <a:pPr marL="285750" indent="-285750">
              <a:spcAft>
                <a:spcPts val="1600"/>
              </a:spcAft>
            </a:pPr>
            <a:r>
              <a:rPr lang="en-US" altLang="zh-Hans" dirty="0" err="1"/>
              <a:t>XGBoost</a:t>
            </a:r>
            <a:endParaRPr lang="en-US" altLang="zh-Hans" dirty="0"/>
          </a:p>
          <a:p>
            <a:pPr marL="285750" indent="-285750">
              <a:spcAft>
                <a:spcPts val="1600"/>
              </a:spcAft>
            </a:pPr>
            <a:r>
              <a:rPr lang="en-US" altLang="zh-Hans" dirty="0" err="1"/>
              <a:t>LightGBM</a:t>
            </a:r>
            <a:endParaRPr lang="en-US" altLang="zh-Hans" dirty="0"/>
          </a:p>
          <a:p>
            <a:pPr marL="285750" indent="-285750">
              <a:spcAft>
                <a:spcPts val="1600"/>
              </a:spcAft>
            </a:pPr>
            <a:r>
              <a:rPr lang="en-US" dirty="0" err="1"/>
              <a:t>DART+LightGBM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3FFFDE4-D07E-E143-8853-02F195284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900" y="1873807"/>
            <a:ext cx="7857288" cy="461986"/>
          </a:xfrm>
        </p:spPr>
        <p:txBody>
          <a:bodyPr/>
          <a:lstStyle/>
          <a:p>
            <a:pPr marL="114300" indent="0">
              <a:buNone/>
            </a:pPr>
            <a:r>
              <a:rPr lang="en-US" altLang="zh-Hans" dirty="0"/>
              <a:t>We</a:t>
            </a:r>
            <a:r>
              <a:rPr lang="zh-Hans" altLang="en-US" dirty="0"/>
              <a:t> </a:t>
            </a:r>
            <a:r>
              <a:rPr lang="en-US" altLang="zh-Hans" dirty="0"/>
              <a:t>tried</a:t>
            </a:r>
            <a:r>
              <a:rPr lang="zh-Hans" altLang="en-US" dirty="0"/>
              <a:t> </a:t>
            </a:r>
            <a:r>
              <a:rPr lang="en-US" altLang="zh-Hans" dirty="0"/>
              <a:t>various</a:t>
            </a:r>
            <a:r>
              <a:rPr lang="zh-Hans" altLang="en-US" dirty="0"/>
              <a:t> </a:t>
            </a:r>
            <a:r>
              <a:rPr lang="en-US" altLang="zh-Hans" dirty="0"/>
              <a:t>models</a:t>
            </a:r>
            <a:r>
              <a:rPr lang="zh-Hans" altLang="en-US" dirty="0"/>
              <a:t> </a:t>
            </a:r>
            <a:r>
              <a:rPr lang="en-US" altLang="zh-Hans" dirty="0"/>
              <a:t>to</a:t>
            </a:r>
            <a:r>
              <a:rPr lang="zh-Hans" altLang="en-US" dirty="0"/>
              <a:t> </a:t>
            </a:r>
            <a:r>
              <a:rPr lang="en-US" altLang="zh-Hans" dirty="0"/>
              <a:t>do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prediction.</a:t>
            </a:r>
            <a:r>
              <a:rPr lang="zh-Hans" altLang="en-US" dirty="0"/>
              <a:t> </a:t>
            </a:r>
            <a:r>
              <a:rPr lang="en-US" altLang="zh-Hans" dirty="0"/>
              <a:t>They</a:t>
            </a:r>
            <a:r>
              <a:rPr lang="zh-Hans" altLang="en-US" dirty="0"/>
              <a:t> </a:t>
            </a:r>
            <a:r>
              <a:rPr lang="en-US" altLang="zh-Hans" dirty="0"/>
              <a:t>fall</a:t>
            </a:r>
            <a:r>
              <a:rPr lang="zh-Hans" altLang="en-US" dirty="0"/>
              <a:t> </a:t>
            </a:r>
            <a:r>
              <a:rPr lang="en-US" altLang="zh-Hans" dirty="0"/>
              <a:t>into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following</a:t>
            </a:r>
            <a:r>
              <a:rPr lang="zh-Hans" altLang="en-US" dirty="0"/>
              <a:t> </a:t>
            </a:r>
            <a:r>
              <a:rPr lang="en-US" altLang="zh-Hans" dirty="0"/>
              <a:t>two</a:t>
            </a:r>
            <a:r>
              <a:rPr lang="zh-Hans" altLang="en-US" dirty="0"/>
              <a:t> </a:t>
            </a:r>
            <a:r>
              <a:rPr lang="en-US" altLang="zh-Hans" dirty="0"/>
              <a:t>classes: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endParaRPr lang="en-US" altLang="zh-Han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4C0509-75C5-D844-960C-036F95B404A8}"/>
              </a:ext>
            </a:extLst>
          </p:cNvPr>
          <p:cNvSpPr txBox="1"/>
          <p:nvPr/>
        </p:nvSpPr>
        <p:spPr>
          <a:xfrm>
            <a:off x="636360" y="2480649"/>
            <a:ext cx="36394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dirty="0">
                <a:solidFill>
                  <a:schemeClr val="lt2"/>
                </a:solidFill>
                <a:latin typeface="Roboto"/>
                <a:sym typeface="Roboto"/>
              </a:rPr>
              <a:t>Linear</a:t>
            </a:r>
            <a:r>
              <a:rPr lang="zh-Hans" altLang="en-US" dirty="0">
                <a:solidFill>
                  <a:schemeClr val="lt2"/>
                </a:solidFill>
                <a:latin typeface="Roboto"/>
                <a:sym typeface="Roboto"/>
              </a:rPr>
              <a:t> </a:t>
            </a:r>
            <a:r>
              <a:rPr lang="en-US" altLang="zh-Hans" dirty="0">
                <a:solidFill>
                  <a:schemeClr val="lt2"/>
                </a:solidFill>
                <a:latin typeface="Roboto"/>
                <a:sym typeface="Roboto"/>
              </a:rPr>
              <a:t>Models:</a:t>
            </a:r>
          </a:p>
          <a:p>
            <a:endParaRPr lang="en-US" altLang="zh-Hans" dirty="0">
              <a:solidFill>
                <a:schemeClr val="lt2"/>
              </a:solidFill>
              <a:latin typeface="Roboto"/>
              <a:sym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>
                <a:solidFill>
                  <a:schemeClr val="lt2"/>
                </a:solidFill>
                <a:latin typeface="Roboto"/>
              </a:rPr>
              <a:t>Linear</a:t>
            </a:r>
            <a:r>
              <a:rPr lang="zh-Hans" altLang="en-US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dirty="0">
                <a:solidFill>
                  <a:schemeClr val="lt2"/>
                </a:solidFill>
                <a:latin typeface="Roboto"/>
              </a:rPr>
              <a:t>Regression</a:t>
            </a:r>
            <a:r>
              <a:rPr lang="zh-Hans" altLang="en-US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dirty="0">
                <a:solidFill>
                  <a:schemeClr val="lt2"/>
                </a:solidFill>
                <a:latin typeface="Roboto"/>
              </a:rPr>
              <a:t>(OLS)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>
                <a:solidFill>
                  <a:schemeClr val="lt2"/>
                </a:solidFill>
                <a:latin typeface="Roboto"/>
              </a:rPr>
              <a:t>Ridge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>
                <a:solidFill>
                  <a:schemeClr val="lt2"/>
                </a:solidFill>
                <a:latin typeface="Roboto"/>
              </a:rPr>
              <a:t>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 err="1">
                <a:solidFill>
                  <a:schemeClr val="lt2"/>
                </a:solidFill>
                <a:latin typeface="Roboto"/>
              </a:rPr>
              <a:t>Elasticnet</a:t>
            </a:r>
            <a:endParaRPr lang="en-US" altLang="zh-Hans" dirty="0">
              <a:solidFill>
                <a:schemeClr val="lt2"/>
              </a:solidFill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>
                <a:solidFill>
                  <a:schemeClr val="lt2"/>
                </a:solidFill>
                <a:latin typeface="Roboto"/>
              </a:rPr>
              <a:t>RANSAC</a:t>
            </a:r>
            <a:r>
              <a:rPr lang="zh-Hans" altLang="en-US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dirty="0">
                <a:solidFill>
                  <a:schemeClr val="lt2"/>
                </a:solidFill>
                <a:latin typeface="Roboto"/>
              </a:rPr>
              <a:t>+</a:t>
            </a:r>
            <a:r>
              <a:rPr lang="zh-Hans" altLang="en-US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dirty="0">
                <a:solidFill>
                  <a:schemeClr val="lt2"/>
                </a:solidFill>
                <a:latin typeface="Roboto"/>
              </a:rPr>
              <a:t>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>
                <a:solidFill>
                  <a:schemeClr val="lt2"/>
                </a:solidFill>
                <a:latin typeface="Roboto"/>
              </a:rPr>
              <a:t>RANSAC</a:t>
            </a:r>
            <a:r>
              <a:rPr lang="zh-Hans" altLang="en-US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dirty="0">
                <a:solidFill>
                  <a:schemeClr val="lt2"/>
                </a:solidFill>
                <a:latin typeface="Roboto"/>
              </a:rPr>
              <a:t>+</a:t>
            </a:r>
            <a:r>
              <a:rPr lang="zh-Hans" altLang="en-US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dirty="0">
                <a:solidFill>
                  <a:schemeClr val="lt2"/>
                </a:solidFill>
                <a:latin typeface="Roboto"/>
              </a:rPr>
              <a:t>Ridge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687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78;p15"/>
          <p:cNvSpPr txBox="1">
            <a:spLocks noGrp="1"/>
          </p:cNvSpPr>
          <p:nvPr>
            <p:ph type="title"/>
          </p:nvPr>
        </p:nvSpPr>
        <p:spPr>
          <a:xfrm>
            <a:off x="232700" y="133082"/>
            <a:ext cx="8222099" cy="767701"/>
          </a:xfrm>
          <a:prstGeom prst="rect">
            <a:avLst/>
          </a:prstGeom>
        </p:spPr>
        <p:txBody>
          <a:bodyPr/>
          <a:lstStyle/>
          <a:p>
            <a:pPr indent="1391919" defTabSz="365760">
              <a:lnSpc>
                <a:spcPct val="115000"/>
              </a:lnSpc>
              <a:defRPr sz="960"/>
            </a:pPr>
            <a:r>
              <a:t>		 	 	 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	</a:t>
            </a:r>
          </a:p>
          <a:p>
            <a:pPr indent="1391919" defTabSz="365760">
              <a:lnSpc>
                <a:spcPct val="115000"/>
              </a:lnSpc>
              <a:defRPr sz="400"/>
            </a:pPr>
            <a:r>
              <a:t>Problem Statement and Data Description 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 	 	 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	</a:t>
            </a:r>
          </a:p>
          <a:p>
            <a:pPr indent="1391919" defTabSz="365760">
              <a:lnSpc>
                <a:spcPct val="115000"/>
              </a:lnSpc>
              <a:defRPr sz="400"/>
            </a:pPr>
            <a:r>
              <a:t>Problem Statement and Data Description 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 	 	 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	</a:t>
            </a:r>
          </a:p>
          <a:p>
            <a:pPr indent="1391919" defTabSz="365760">
              <a:lnSpc>
                <a:spcPct val="115000"/>
              </a:lnSpc>
              <a:defRPr sz="400"/>
            </a:pPr>
            <a:r>
              <a:t>Problem Statement and Data Description 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 	 	 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	</a:t>
            </a:r>
          </a:p>
          <a:p>
            <a:pPr indent="1391919" defTabSz="365760">
              <a:lnSpc>
                <a:spcPct val="115000"/>
              </a:lnSpc>
              <a:defRPr sz="400"/>
            </a:pPr>
            <a:r>
              <a:t>Problem Statement and Data Description 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t>		</a:t>
            </a:r>
          </a:p>
          <a:p>
            <a:pPr defTabSz="365760">
              <a:defRPr sz="1280"/>
            </a:pPr>
            <a:r>
              <a:t>Model Description</a:t>
            </a:r>
          </a:p>
        </p:txBody>
      </p:sp>
      <p:sp>
        <p:nvSpPr>
          <p:cNvPr id="122" name="Google Shape;85;p16"/>
          <p:cNvSpPr txBox="1"/>
          <p:nvPr/>
        </p:nvSpPr>
        <p:spPr>
          <a:xfrm>
            <a:off x="731247" y="883549"/>
            <a:ext cx="7225005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Linear Models</a:t>
            </a:r>
          </a:p>
        </p:txBody>
      </p:sp>
      <p:sp>
        <p:nvSpPr>
          <p:cNvPr id="123" name="Text Placeholder 3"/>
          <p:cNvSpPr txBox="1">
            <a:spLocks noGrp="1"/>
          </p:cNvSpPr>
          <p:nvPr>
            <p:ph type="body" idx="1"/>
          </p:nvPr>
        </p:nvSpPr>
        <p:spPr>
          <a:xfrm>
            <a:off x="471900" y="1919074"/>
            <a:ext cx="8222099" cy="2991352"/>
          </a:xfrm>
          <a:prstGeom prst="rect">
            <a:avLst/>
          </a:prstGeom>
        </p:spPr>
        <p:txBody>
          <a:bodyPr/>
          <a:lstStyle/>
          <a:p>
            <a:pPr marL="0" indent="110871" defTabSz="886968">
              <a:buSzTx/>
              <a:buNone/>
              <a:defRPr sz="1746"/>
            </a:pPr>
            <a:r>
              <a:t>Lasso: L1-penalty</a:t>
            </a:r>
          </a:p>
          <a:p>
            <a:pPr marL="0" indent="110871" defTabSz="886968">
              <a:buSzTx/>
              <a:buNone/>
              <a:defRPr sz="1746"/>
            </a:pPr>
            <a:r>
              <a:t>Ridge: L2-penalty</a:t>
            </a:r>
          </a:p>
          <a:p>
            <a:pPr marL="0" indent="110871" defTabSz="886968">
              <a:buSzTx/>
              <a:buNone/>
              <a:defRPr sz="1746"/>
            </a:pPr>
            <a:r>
              <a:t>Elastic net: Has both L1-penalty and L2-penalty.</a:t>
            </a:r>
          </a:p>
          <a:p>
            <a:pPr marL="0" indent="110871" defTabSz="886968">
              <a:buSzTx/>
              <a:buNone/>
              <a:defRPr sz="1746"/>
            </a:pPr>
            <a:endParaRPr/>
          </a:p>
          <a:p>
            <a:pPr marL="0" indent="110871" defTabSz="886968">
              <a:buSzTx/>
              <a:buNone/>
              <a:defRPr sz="1746"/>
            </a:pPr>
            <a:endParaRPr/>
          </a:p>
          <a:p>
            <a:pPr marL="0" indent="110871" defTabSz="886968">
              <a:buSzTx/>
              <a:buNone/>
              <a:defRPr sz="1746"/>
            </a:pPr>
            <a:r>
              <a:t>			</a:t>
            </a:r>
            <a:r>
              <a:rPr>
                <a:solidFill>
                  <a:srgbClr val="212121"/>
                </a:solidFill>
              </a:rPr>
              <a:t> </a:t>
            </a:r>
          </a:p>
          <a:p>
            <a:pPr marL="0" indent="110871" defTabSz="886968">
              <a:buSzTx/>
              <a:buNone/>
              <a:defRPr sz="1746"/>
            </a:pPr>
            <a:r>
              <a:t>Two hyper- parameters:  L1 penalty  and L1 penalty ratio</a:t>
            </a:r>
          </a:p>
          <a:p>
            <a:pPr marL="0" indent="110871" defTabSz="886968">
              <a:buSzTx/>
              <a:buNone/>
              <a:defRPr sz="1746"/>
            </a:pPr>
            <a:endParaRPr/>
          </a:p>
          <a:p>
            <a:pPr marL="0" indent="110871" defTabSz="886968">
              <a:buSzTx/>
              <a:buNone/>
              <a:defRPr sz="1746"/>
            </a:pPr>
            <a:r>
              <a:t>Compared to LASSO, it stabilizes the L1 regularization path.</a:t>
            </a:r>
          </a:p>
        </p:txBody>
      </p:sp>
      <p:pic>
        <p:nvPicPr>
          <p:cNvPr id="124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7702" y="3023638"/>
            <a:ext cx="4110837" cy="50107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49026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Linear Models —removing outli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t>Linear Models —removing outlier</a:t>
            </a:r>
          </a:p>
        </p:txBody>
      </p:sp>
      <p:sp>
        <p:nvSpPr>
          <p:cNvPr id="127" name="RANSAC(Random Sample Consensus)…"/>
          <p:cNvSpPr txBox="1">
            <a:spLocks noGrp="1"/>
          </p:cNvSpPr>
          <p:nvPr>
            <p:ph type="body" idx="1"/>
          </p:nvPr>
        </p:nvSpPr>
        <p:spPr>
          <a:xfrm>
            <a:off x="395875" y="1888254"/>
            <a:ext cx="8374149" cy="2710200"/>
          </a:xfrm>
          <a:prstGeom prst="rect">
            <a:avLst/>
          </a:prstGeom>
        </p:spPr>
        <p:txBody>
          <a:bodyPr/>
          <a:lstStyle/>
          <a:p>
            <a:pPr marL="114300" indent="0">
              <a:buNone/>
            </a:pPr>
            <a:r>
              <a:rPr lang="en-US" dirty="0"/>
              <a:t>RANSAC</a:t>
            </a:r>
            <a:r>
              <a:rPr dirty="0"/>
              <a:t>(Random Sample Consensus)</a:t>
            </a:r>
          </a:p>
          <a:p>
            <a:pPr marL="939800" lvl="1" indent="-342900">
              <a:lnSpc>
                <a:spcPct val="150000"/>
              </a:lnSpc>
              <a:buSzPts val="1900"/>
              <a:buChar char="●"/>
              <a:defRPr sz="1900"/>
            </a:pPr>
            <a:r>
              <a:rPr sz="1800" dirty="0"/>
              <a:t>step1: Sample data randomly </a:t>
            </a:r>
          </a:p>
          <a:p>
            <a:pPr marL="939800" lvl="1" indent="-342900">
              <a:lnSpc>
                <a:spcPct val="150000"/>
              </a:lnSpc>
              <a:buSzPts val="1900"/>
              <a:buChar char="●"/>
              <a:defRPr sz="1900"/>
            </a:pPr>
            <a:r>
              <a:rPr sz="1800" dirty="0"/>
              <a:t>step2: Fitting sampled data</a:t>
            </a:r>
          </a:p>
          <a:p>
            <a:pPr marL="939800" lvl="1" indent="-342900">
              <a:lnSpc>
                <a:spcPct val="150000"/>
              </a:lnSpc>
              <a:buSzPts val="1900"/>
              <a:buChar char="●"/>
              <a:defRPr sz="1900"/>
            </a:pPr>
            <a:r>
              <a:rPr sz="1800" dirty="0"/>
              <a:t>step3: Calculate error point (inlier and outlier)</a:t>
            </a:r>
          </a:p>
          <a:p>
            <a:pPr marL="939800" lvl="1" indent="-342900">
              <a:lnSpc>
                <a:spcPct val="150000"/>
              </a:lnSpc>
              <a:buSzPts val="1900"/>
              <a:buChar char="●"/>
              <a:defRPr sz="1900"/>
            </a:pPr>
            <a:r>
              <a:rPr sz="1800" dirty="0"/>
              <a:t>step4: Iterate above steps until reach threshold number of error points detect </a:t>
            </a:r>
          </a:p>
        </p:txBody>
      </p:sp>
      <p:sp>
        <p:nvSpPr>
          <p:cNvPr id="4" name="Google Shape;78;p15">
            <a:extLst>
              <a:ext uri="{FF2B5EF4-FFF2-40B4-BE49-F238E27FC236}">
                <a16:creationId xmlns:a16="http://schemas.microsoft.com/office/drawing/2014/main" id="{F0C14B7F-8054-DF47-9D6A-D575437C96D5}"/>
              </a:ext>
            </a:extLst>
          </p:cNvPr>
          <p:cNvSpPr txBox="1">
            <a:spLocks/>
          </p:cNvSpPr>
          <p:nvPr/>
        </p:nvSpPr>
        <p:spPr>
          <a:xfrm>
            <a:off x="232700" y="133083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 	 	 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	</a:t>
            </a:r>
          </a:p>
          <a:p>
            <a:pPr indent="3479800">
              <a:lnSpc>
                <a:spcPct val="115000"/>
              </a:lnSpc>
            </a:pPr>
            <a:r>
              <a:rPr lang="en-US" sz="1000">
                <a:solidFill>
                  <a:srgbClr val="FFFFFF"/>
                </a:solidFill>
              </a:rPr>
              <a:t>Problem Statement and Data Description 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 	 	 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	</a:t>
            </a:r>
          </a:p>
          <a:p>
            <a:pPr indent="3479800">
              <a:lnSpc>
                <a:spcPct val="115000"/>
              </a:lnSpc>
            </a:pPr>
            <a:r>
              <a:rPr lang="en-US" sz="1000">
                <a:solidFill>
                  <a:srgbClr val="FFFFFF"/>
                </a:solidFill>
              </a:rPr>
              <a:t>Problem Statement and Data Description 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 	 	 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	</a:t>
            </a:r>
          </a:p>
          <a:p>
            <a:pPr indent="3479800">
              <a:lnSpc>
                <a:spcPct val="115000"/>
              </a:lnSpc>
            </a:pPr>
            <a:r>
              <a:rPr lang="en-US" sz="1000">
                <a:solidFill>
                  <a:srgbClr val="FFFFFF"/>
                </a:solidFill>
              </a:rPr>
              <a:t>Problem Statement and Data Description 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 	 	 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	</a:t>
            </a:r>
          </a:p>
          <a:p>
            <a:pPr indent="3479800">
              <a:lnSpc>
                <a:spcPct val="115000"/>
              </a:lnSpc>
            </a:pPr>
            <a:r>
              <a:rPr lang="en-US" sz="1000">
                <a:solidFill>
                  <a:srgbClr val="FFFFFF"/>
                </a:solidFill>
              </a:rPr>
              <a:t>Problem Statement and Data Description 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	</a:t>
            </a:r>
          </a:p>
          <a:p>
            <a:pPr indent="3479800">
              <a:lnSpc>
                <a:spcPct val="115000"/>
              </a:lnSpc>
            </a:pPr>
            <a:r>
              <a:rPr lang="en-US" sz="2400">
                <a:solidFill>
                  <a:srgbClr val="FFFFFF"/>
                </a:solidFill>
              </a:rPr>
              <a:t>		</a:t>
            </a:r>
          </a:p>
          <a:p>
            <a:r>
              <a:rPr lang="en-US" altLang="zh-Hans"/>
              <a:t>Model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945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osting Tree Model"/>
          <p:cNvSpPr txBox="1">
            <a:spLocks noGrp="1"/>
          </p:cNvSpPr>
          <p:nvPr>
            <p:ph type="title"/>
          </p:nvPr>
        </p:nvSpPr>
        <p:spPr>
          <a:xfrm>
            <a:off x="460950" y="764125"/>
            <a:ext cx="8222100" cy="767701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t>Boosting Tree Model</a:t>
            </a:r>
          </a:p>
        </p:txBody>
      </p:sp>
      <p:sp>
        <p:nvSpPr>
          <p:cNvPr id="135" name="Xgboost: efficient framework of boosting tree methods…"/>
          <p:cNvSpPr txBox="1">
            <a:spLocks noGrp="1"/>
          </p:cNvSpPr>
          <p:nvPr>
            <p:ph type="body" idx="1"/>
          </p:nvPr>
        </p:nvSpPr>
        <p:spPr>
          <a:xfrm>
            <a:off x="460950" y="1836966"/>
            <a:ext cx="8222100" cy="3144829"/>
          </a:xfrm>
          <a:prstGeom prst="rect">
            <a:avLst/>
          </a:prstGeom>
        </p:spPr>
        <p:txBody>
          <a:bodyPr/>
          <a:lstStyle/>
          <a:p>
            <a:pPr marL="420623" indent="-315468" defTabSz="841247">
              <a:lnSpc>
                <a:spcPct val="150000"/>
              </a:lnSpc>
              <a:buSzPts val="1700"/>
              <a:defRPr sz="1748"/>
            </a:pPr>
            <a:r>
              <a:rPr sz="1200" dirty="0" err="1"/>
              <a:t>Xgboost</a:t>
            </a:r>
            <a:r>
              <a:rPr sz="1200" dirty="0"/>
              <a:t>: efficient framework of boosting tree methods</a:t>
            </a:r>
          </a:p>
          <a:p>
            <a:pPr marL="1226819" lvl="3" indent="-175260" defTabSz="841247">
              <a:lnSpc>
                <a:spcPct val="150000"/>
              </a:lnSpc>
              <a:buClrTx/>
              <a:buSzPct val="100000"/>
              <a:buFontTx/>
              <a:buChar char="•"/>
              <a:defRPr sz="1748"/>
            </a:pPr>
            <a:r>
              <a:rPr sz="1200" dirty="0"/>
              <a:t>pros: still very slow for personal computer</a:t>
            </a:r>
          </a:p>
          <a:p>
            <a:pPr marL="420623" indent="-315468" defTabSz="841247">
              <a:lnSpc>
                <a:spcPct val="150000"/>
              </a:lnSpc>
              <a:buSzPts val="1700"/>
              <a:defRPr sz="1748"/>
            </a:pPr>
            <a:r>
              <a:rPr sz="1200" dirty="0" err="1"/>
              <a:t>LightGBM</a:t>
            </a:r>
            <a:r>
              <a:rPr sz="1200" dirty="0"/>
              <a:t>: using two techniques to speed up training boosting tree</a:t>
            </a:r>
          </a:p>
          <a:p>
            <a:pPr marL="1226819" lvl="3" indent="-175260" defTabSz="841247">
              <a:lnSpc>
                <a:spcPct val="150000"/>
              </a:lnSpc>
              <a:buClrTx/>
              <a:buSzPct val="100000"/>
              <a:buFontTx/>
              <a:buChar char="•"/>
              <a:defRPr sz="1748"/>
            </a:pPr>
            <a:r>
              <a:rPr sz="1200" dirty="0"/>
              <a:t>GOSS(Gradient one-side sampling): remove samples with smaller gradient</a:t>
            </a:r>
          </a:p>
          <a:p>
            <a:pPr marL="1226819" lvl="3" indent="-175260" defTabSz="841247">
              <a:lnSpc>
                <a:spcPct val="150000"/>
              </a:lnSpc>
              <a:buClrTx/>
              <a:buSzPct val="100000"/>
              <a:buFontTx/>
              <a:buChar char="•"/>
              <a:defRPr sz="1748"/>
            </a:pPr>
            <a:r>
              <a:rPr sz="1200" dirty="0"/>
              <a:t>EFB(Exclusive Feature Bundle): bundling features which are similar   </a:t>
            </a:r>
          </a:p>
          <a:p>
            <a:pPr marL="420623" indent="-315468" defTabSz="841247">
              <a:lnSpc>
                <a:spcPct val="150000"/>
              </a:lnSpc>
              <a:buSzPts val="1700"/>
              <a:defRPr sz="1748"/>
            </a:pPr>
            <a:r>
              <a:rPr sz="1200" dirty="0"/>
              <a:t>DART: (Dropout Additive Regression Tree)</a:t>
            </a:r>
          </a:p>
          <a:p>
            <a:pPr marL="1226819" lvl="3" indent="-175260" defTabSz="841247">
              <a:lnSpc>
                <a:spcPct val="150000"/>
              </a:lnSpc>
              <a:buClrTx/>
              <a:buSzPct val="100000"/>
              <a:buFontTx/>
              <a:buChar char="•"/>
              <a:defRPr sz="1748"/>
            </a:pPr>
            <a:r>
              <a:rPr sz="1200" dirty="0"/>
              <a:t>drop out some trees during learning process</a:t>
            </a:r>
          </a:p>
        </p:txBody>
      </p:sp>
    </p:spTree>
    <p:extLst>
      <p:ext uri="{BB962C8B-B14F-4D97-AF65-F5344CB8AC3E}">
        <p14:creationId xmlns:p14="http://schemas.microsoft.com/office/powerpoint/2010/main" val="756785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32700" y="133083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Model</a:t>
            </a:r>
            <a:r>
              <a:rPr lang="zh-Hans" altLang="en-US" dirty="0"/>
              <a:t> </a:t>
            </a:r>
            <a:r>
              <a:rPr lang="en-US" altLang="zh-Hans" dirty="0"/>
              <a:t>Description</a:t>
            </a:r>
            <a:endParaRPr lang="en-US" dirty="0"/>
          </a:p>
        </p:txBody>
      </p:sp>
      <p:sp>
        <p:nvSpPr>
          <p:cNvPr id="5" name="Google Shape;85;p16">
            <a:extLst>
              <a:ext uri="{FF2B5EF4-FFF2-40B4-BE49-F238E27FC236}">
                <a16:creationId xmlns:a16="http://schemas.microsoft.com/office/drawing/2014/main" id="{A133A1AE-5F34-0C4C-B2E3-611A1A2E0B0C}"/>
              </a:ext>
            </a:extLst>
          </p:cNvPr>
          <p:cNvSpPr txBox="1">
            <a:spLocks/>
          </p:cNvSpPr>
          <p:nvPr/>
        </p:nvSpPr>
        <p:spPr>
          <a:xfrm>
            <a:off x="600619" y="915759"/>
            <a:ext cx="7225004" cy="66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altLang="zh-Hans" sz="2000" dirty="0"/>
              <a:t>Boosted</a:t>
            </a:r>
            <a:r>
              <a:rPr lang="zh-Hans" altLang="en-US" sz="2000" dirty="0"/>
              <a:t> </a:t>
            </a:r>
            <a:r>
              <a:rPr lang="en-US" altLang="zh-Hans" sz="2000" dirty="0"/>
              <a:t>Tree</a:t>
            </a:r>
            <a:r>
              <a:rPr lang="zh-Hans" altLang="en-US" sz="2000" dirty="0"/>
              <a:t> </a:t>
            </a:r>
            <a:r>
              <a:rPr lang="en-US" altLang="zh-Hans" sz="2000" dirty="0"/>
              <a:t>Models</a:t>
            </a:r>
            <a:endParaRPr lang="en-US" sz="20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FDFD34-4047-824D-85DF-D51BF8747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817" y="1870841"/>
            <a:ext cx="3595603" cy="2758434"/>
          </a:xfrm>
        </p:spPr>
        <p:txBody>
          <a:bodyPr/>
          <a:lstStyle/>
          <a:p>
            <a:pPr marL="114300" indent="0">
              <a:buNone/>
            </a:pPr>
            <a:r>
              <a:rPr lang="en-US" altLang="zh-Hans" dirty="0" err="1"/>
              <a:t>XGBoost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Light</a:t>
            </a:r>
            <a:r>
              <a:rPr lang="zh-Hans" altLang="en-US" dirty="0"/>
              <a:t> </a:t>
            </a:r>
            <a:r>
              <a:rPr lang="en-US" altLang="zh-Hans" dirty="0"/>
              <a:t>GBM</a:t>
            </a:r>
            <a:r>
              <a:rPr lang="zh-Hans" altLang="en-US" dirty="0"/>
              <a:t> </a:t>
            </a:r>
            <a:r>
              <a:rPr lang="en-US" altLang="zh-Hans" dirty="0"/>
              <a:t>have</a:t>
            </a:r>
            <a:r>
              <a:rPr lang="zh-Hans" altLang="en-US" dirty="0"/>
              <a:t> </a:t>
            </a:r>
            <a:r>
              <a:rPr lang="en-US" altLang="zh-Hans" dirty="0"/>
              <a:t>great</a:t>
            </a:r>
            <a:r>
              <a:rPr lang="zh-Hans" altLang="en-US" dirty="0"/>
              <a:t> </a:t>
            </a:r>
            <a:r>
              <a:rPr lang="en-US" altLang="zh-Hans" dirty="0"/>
              <a:t>s</a:t>
            </a:r>
            <a:r>
              <a:rPr lang="en-US" dirty="0"/>
              <a:t>imilarity in </a:t>
            </a:r>
            <a:r>
              <a:rPr lang="en-US" altLang="zh-Hans" dirty="0" err="1"/>
              <a:t>h</a:t>
            </a:r>
            <a:r>
              <a:rPr lang="en-US" dirty="0" err="1"/>
              <a:t>yperparameters</a:t>
            </a:r>
            <a:r>
              <a:rPr lang="en-US" altLang="zh-Hans" dirty="0"/>
              <a:t>.</a:t>
            </a:r>
            <a:r>
              <a:rPr lang="zh-Hans" altLang="en-US" dirty="0"/>
              <a:t> </a:t>
            </a:r>
            <a:r>
              <a:rPr lang="en-US" altLang="zh-Hans" dirty="0"/>
              <a:t>But</a:t>
            </a:r>
            <a:r>
              <a:rPr lang="zh-Hans" altLang="en-US" dirty="0"/>
              <a:t> </a:t>
            </a:r>
            <a:r>
              <a:rPr lang="en-US" altLang="zh-Hans" dirty="0" err="1"/>
              <a:t>LightGBM</a:t>
            </a:r>
            <a:r>
              <a:rPr lang="zh-Hans" altLang="en-US" dirty="0"/>
              <a:t> </a:t>
            </a:r>
            <a:r>
              <a:rPr lang="en-US" altLang="zh-Hans" dirty="0"/>
              <a:t>run</a:t>
            </a:r>
            <a:r>
              <a:rPr lang="zh-Hans" altLang="en-US" dirty="0"/>
              <a:t> </a:t>
            </a:r>
            <a:r>
              <a:rPr lang="en-US" altLang="zh-Hans" dirty="0"/>
              <a:t>much</a:t>
            </a:r>
            <a:r>
              <a:rPr lang="zh-Hans" altLang="en-US" dirty="0"/>
              <a:t> </a:t>
            </a:r>
            <a:r>
              <a:rPr lang="en-US" altLang="zh-Hans" dirty="0"/>
              <a:t>faster.</a:t>
            </a:r>
            <a:r>
              <a:rPr lang="zh-Hans" altLang="en-US" dirty="0"/>
              <a:t> 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7DBF5A-C829-4946-B0B7-416CE24C8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861" y="238225"/>
            <a:ext cx="1929910" cy="4391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ED9869-775B-D049-9ED8-E880B811B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7771" y="238225"/>
            <a:ext cx="2057674" cy="43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681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32700" y="133083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Model</a:t>
            </a:r>
            <a:r>
              <a:rPr lang="zh-Hans" altLang="en-US" dirty="0"/>
              <a:t> </a:t>
            </a:r>
            <a:r>
              <a:rPr lang="en-US" altLang="zh-Hans" dirty="0"/>
              <a:t>Description</a:t>
            </a:r>
            <a:endParaRPr lang="en-US" dirty="0"/>
          </a:p>
        </p:txBody>
      </p:sp>
      <p:sp>
        <p:nvSpPr>
          <p:cNvPr id="5" name="Google Shape;85;p16">
            <a:extLst>
              <a:ext uri="{FF2B5EF4-FFF2-40B4-BE49-F238E27FC236}">
                <a16:creationId xmlns:a16="http://schemas.microsoft.com/office/drawing/2014/main" id="{A133A1AE-5F34-0C4C-B2E3-611A1A2E0B0C}"/>
              </a:ext>
            </a:extLst>
          </p:cNvPr>
          <p:cNvSpPr txBox="1">
            <a:spLocks/>
          </p:cNvSpPr>
          <p:nvPr/>
        </p:nvSpPr>
        <p:spPr>
          <a:xfrm>
            <a:off x="600619" y="915759"/>
            <a:ext cx="7225004" cy="66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altLang="zh-Hans" sz="2000" dirty="0"/>
              <a:t>Boosted</a:t>
            </a:r>
            <a:r>
              <a:rPr lang="zh-Hans" altLang="en-US" sz="2000" dirty="0"/>
              <a:t> </a:t>
            </a:r>
            <a:r>
              <a:rPr lang="en-US" altLang="zh-Hans" sz="2000" dirty="0"/>
              <a:t>Tree</a:t>
            </a:r>
            <a:r>
              <a:rPr lang="zh-Hans" altLang="en-US" sz="2000" dirty="0"/>
              <a:t> </a:t>
            </a:r>
            <a:r>
              <a:rPr lang="en-US" altLang="zh-Hans" sz="2000" dirty="0"/>
              <a:t>Models</a:t>
            </a:r>
            <a:endParaRPr lang="en-US" sz="20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FDFD34-4047-824D-85DF-D51BF8747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900" y="1919074"/>
            <a:ext cx="8291956" cy="3084441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/>
              <a:t>General Approach for Parameter Tuning</a:t>
            </a:r>
          </a:p>
          <a:p>
            <a:pPr marL="114300" indent="0">
              <a:buNone/>
            </a:pPr>
            <a:endParaRPr lang="en-US" sz="1400" dirty="0"/>
          </a:p>
          <a:p>
            <a:r>
              <a:rPr lang="en-US" sz="1400" dirty="0"/>
              <a:t>Choose a relatively </a:t>
            </a:r>
            <a:r>
              <a:rPr lang="en-US" sz="1400" b="1" dirty="0"/>
              <a:t>high learning rate</a:t>
            </a:r>
            <a:r>
              <a:rPr lang="en-US" sz="1400" dirty="0"/>
              <a:t>. Generally the default value of 0.1 works but somewhere between 0.05 to 0.2 should work for different problems</a:t>
            </a:r>
            <a:r>
              <a:rPr lang="en-US" altLang="zh-Hans" sz="1400" dirty="0"/>
              <a:t>.</a:t>
            </a:r>
            <a:r>
              <a:rPr lang="zh-Hans" altLang="en-US" sz="1400" dirty="0"/>
              <a:t> </a:t>
            </a:r>
            <a:r>
              <a:rPr lang="en-US" sz="1400" dirty="0"/>
              <a:t>Determine the </a:t>
            </a:r>
            <a:r>
              <a:rPr lang="en-US" sz="1400" b="1" dirty="0"/>
              <a:t>optimum number of trees for this learning rate</a:t>
            </a:r>
            <a:r>
              <a:rPr lang="en-US" sz="1400" dirty="0"/>
              <a:t>. </a:t>
            </a:r>
            <a:r>
              <a:rPr lang="en-US" altLang="zh-Hans" sz="1400" dirty="0"/>
              <a:t>C</a:t>
            </a:r>
            <a:r>
              <a:rPr lang="en-US" sz="1400" dirty="0"/>
              <a:t>hoose a value on which your system can work fairly fast. This is because it will be used for testing various scenarios and determining the tree parameters.</a:t>
            </a:r>
          </a:p>
          <a:p>
            <a:r>
              <a:rPr lang="en-US" sz="1400" b="1" dirty="0"/>
              <a:t>Tune tree-specific parameters</a:t>
            </a:r>
            <a:r>
              <a:rPr lang="en-US" sz="1400" dirty="0"/>
              <a:t> </a:t>
            </a:r>
            <a:r>
              <a:rPr lang="en-US" altLang="zh-Hans" sz="1400" dirty="0"/>
              <a:t>(</a:t>
            </a:r>
            <a:r>
              <a:rPr lang="en-US" altLang="zh-Hans" sz="1400" dirty="0" err="1"/>
              <a:t>max_depth</a:t>
            </a:r>
            <a:r>
              <a:rPr lang="en-US" altLang="zh-Hans" sz="1400" dirty="0"/>
              <a:t>,</a:t>
            </a:r>
            <a:r>
              <a:rPr lang="zh-Hans" altLang="en-US" sz="1400" dirty="0"/>
              <a:t> </a:t>
            </a:r>
            <a:r>
              <a:rPr lang="en-US" altLang="zh-Hans" sz="1400" dirty="0" err="1"/>
              <a:t>min_child_weight</a:t>
            </a:r>
            <a:r>
              <a:rPr lang="en-US" altLang="zh-Hans" sz="1400" dirty="0"/>
              <a:t>,</a:t>
            </a:r>
            <a:r>
              <a:rPr lang="zh-Hans" altLang="en-US" sz="1400" dirty="0"/>
              <a:t> </a:t>
            </a:r>
            <a:r>
              <a:rPr lang="en-US" altLang="zh-Hans" sz="1400" dirty="0"/>
              <a:t>subsample,</a:t>
            </a:r>
            <a:r>
              <a:rPr lang="zh-Hans" altLang="en-US" sz="1400" dirty="0"/>
              <a:t> </a:t>
            </a:r>
            <a:r>
              <a:rPr lang="en-US" altLang="zh-Hans" sz="1400" dirty="0" err="1"/>
              <a:t>etc</a:t>
            </a:r>
            <a:r>
              <a:rPr lang="en-US" altLang="zh-Hans" sz="1400" dirty="0"/>
              <a:t>)</a:t>
            </a:r>
            <a:r>
              <a:rPr lang="en-US" sz="1400" dirty="0"/>
              <a:t>for decided learning rate and number of trees. </a:t>
            </a:r>
          </a:p>
          <a:p>
            <a:r>
              <a:rPr lang="en-US" altLang="zh-Hans" sz="1400" dirty="0"/>
              <a:t>Tune</a:t>
            </a:r>
            <a:r>
              <a:rPr lang="zh-Hans" altLang="en-US" sz="1400" dirty="0"/>
              <a:t> </a:t>
            </a:r>
            <a:r>
              <a:rPr lang="en-US" altLang="zh-Hans" sz="1400" b="1" dirty="0"/>
              <a:t>regularization</a:t>
            </a:r>
            <a:r>
              <a:rPr lang="zh-Hans" altLang="en-US" sz="1400" b="1" dirty="0"/>
              <a:t> </a:t>
            </a:r>
            <a:r>
              <a:rPr lang="en-US" altLang="zh-Hans" sz="1400" b="1" dirty="0"/>
              <a:t>parameters</a:t>
            </a:r>
            <a:r>
              <a:rPr lang="zh-Hans" altLang="en-US" sz="1400" dirty="0"/>
              <a:t> </a:t>
            </a:r>
            <a:r>
              <a:rPr lang="en-US" altLang="zh-Hans" sz="1400" dirty="0"/>
              <a:t>(lambda,</a:t>
            </a:r>
            <a:r>
              <a:rPr lang="zh-Hans" altLang="en-US" sz="1400" dirty="0"/>
              <a:t> </a:t>
            </a:r>
            <a:r>
              <a:rPr lang="en-US" altLang="zh-Hans" sz="1400" dirty="0"/>
              <a:t>alpha)</a:t>
            </a:r>
            <a:r>
              <a:rPr lang="zh-Hans" altLang="en-US" sz="1400" dirty="0"/>
              <a:t> </a:t>
            </a:r>
            <a:r>
              <a:rPr lang="en-US" altLang="zh-Hans" sz="1400" dirty="0"/>
              <a:t>to</a:t>
            </a:r>
            <a:r>
              <a:rPr lang="zh-Hans" altLang="en-US" sz="1400" dirty="0"/>
              <a:t> </a:t>
            </a:r>
            <a:r>
              <a:rPr lang="en-US" altLang="zh-Hans" sz="1400" dirty="0"/>
              <a:t>reduce</a:t>
            </a:r>
            <a:r>
              <a:rPr lang="zh-Hans" altLang="en-US" sz="1400" dirty="0"/>
              <a:t> </a:t>
            </a:r>
            <a:r>
              <a:rPr lang="en-US" altLang="zh-Hans" sz="1400" dirty="0"/>
              <a:t>model</a:t>
            </a:r>
            <a:r>
              <a:rPr lang="zh-Hans" altLang="en-US" sz="1400" dirty="0"/>
              <a:t> </a:t>
            </a:r>
            <a:r>
              <a:rPr lang="en-US" altLang="zh-Hans" sz="1400" dirty="0"/>
              <a:t>complexity</a:t>
            </a:r>
            <a:r>
              <a:rPr lang="zh-Hans" altLang="en-US" sz="1400" dirty="0"/>
              <a:t> </a:t>
            </a:r>
            <a:r>
              <a:rPr lang="en-US" altLang="zh-Hans" sz="1400" dirty="0"/>
              <a:t>and</a:t>
            </a:r>
            <a:r>
              <a:rPr lang="zh-Hans" altLang="en-US" sz="1400" dirty="0"/>
              <a:t> </a:t>
            </a:r>
            <a:r>
              <a:rPr lang="en-US" altLang="zh-Hans" sz="1400" dirty="0"/>
              <a:t>enhance</a:t>
            </a:r>
            <a:r>
              <a:rPr lang="zh-Hans" altLang="en-US" sz="1400" dirty="0"/>
              <a:t> </a:t>
            </a:r>
            <a:r>
              <a:rPr lang="en-US" altLang="zh-Hans" sz="1400" dirty="0"/>
              <a:t>performance.</a:t>
            </a:r>
            <a:endParaRPr lang="en-US" sz="1400" dirty="0"/>
          </a:p>
          <a:p>
            <a:r>
              <a:rPr lang="en-US" sz="1400" b="1" dirty="0"/>
              <a:t>Lower the learning rate</a:t>
            </a:r>
            <a:r>
              <a:rPr lang="en-US" sz="1400" dirty="0"/>
              <a:t> and increase the estimators proportionally to get more robust models.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425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78;p15"/>
          <p:cNvSpPr txBox="1">
            <a:spLocks noGrp="1"/>
          </p:cNvSpPr>
          <p:nvPr>
            <p:ph type="title"/>
          </p:nvPr>
        </p:nvSpPr>
        <p:spPr>
          <a:xfrm>
            <a:off x="232700" y="133082"/>
            <a:ext cx="8222099" cy="76770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 	 	 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	</a:t>
            </a:r>
          </a:p>
          <a:p>
            <a:pPr indent="1391919" defTabSz="365760">
              <a:lnSpc>
                <a:spcPct val="115000"/>
              </a:lnSpc>
              <a:defRPr sz="400"/>
            </a:pPr>
            <a:r>
              <a:rPr dirty="0"/>
              <a:t>Problem Statement and Data Description 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 	 	 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	</a:t>
            </a:r>
          </a:p>
          <a:p>
            <a:pPr indent="1391919" defTabSz="365760">
              <a:lnSpc>
                <a:spcPct val="115000"/>
              </a:lnSpc>
              <a:defRPr sz="400"/>
            </a:pPr>
            <a:r>
              <a:rPr dirty="0"/>
              <a:t>Problem Statement and Data Description 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 	 	 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	</a:t>
            </a:r>
          </a:p>
          <a:p>
            <a:pPr indent="1391919" defTabSz="365760">
              <a:lnSpc>
                <a:spcPct val="115000"/>
              </a:lnSpc>
              <a:defRPr sz="400"/>
            </a:pPr>
            <a:r>
              <a:rPr dirty="0"/>
              <a:t>Problem Statement and Data Description 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 	 	 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	</a:t>
            </a:r>
          </a:p>
          <a:p>
            <a:pPr indent="1391919" defTabSz="365760">
              <a:lnSpc>
                <a:spcPct val="115000"/>
              </a:lnSpc>
              <a:defRPr sz="400"/>
            </a:pPr>
            <a:r>
              <a:rPr dirty="0"/>
              <a:t>Problem Statement and Data Description 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dirty="0"/>
              <a:t>			</a:t>
            </a:r>
          </a:p>
          <a:p>
            <a:pPr indent="1391919" defTabSz="365760">
              <a:lnSpc>
                <a:spcPct val="115000"/>
              </a:lnSpc>
              <a:defRPr sz="960"/>
            </a:pPr>
            <a:r>
              <a:rPr sz="2000" dirty="0"/>
              <a:t>		</a:t>
            </a:r>
          </a:p>
          <a:p>
            <a:pPr defTabSz="365760">
              <a:defRPr sz="1280"/>
            </a:pPr>
            <a:r>
              <a:rPr sz="3100" dirty="0"/>
              <a:t>Model Description</a:t>
            </a:r>
          </a:p>
        </p:txBody>
      </p:sp>
      <p:sp>
        <p:nvSpPr>
          <p:cNvPr id="146" name="Google Shape;85;p16"/>
          <p:cNvSpPr txBox="1"/>
          <p:nvPr/>
        </p:nvSpPr>
        <p:spPr>
          <a:xfrm>
            <a:off x="600619" y="1004199"/>
            <a:ext cx="7225004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/>
          <a:p>
            <a:pPr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Boosted Tree Models</a:t>
            </a:r>
            <a:r>
              <a:rPr lang="zh-Hans" altLang="en-US" dirty="0"/>
              <a:t> </a:t>
            </a:r>
            <a:r>
              <a:rPr lang="en-US" altLang="zh-Hans" dirty="0"/>
              <a:t>–</a:t>
            </a:r>
            <a:r>
              <a:rPr lang="zh-Hans" altLang="en-US" dirty="0"/>
              <a:t> </a:t>
            </a:r>
            <a:r>
              <a:rPr lang="en-US" altLang="zh-Hans" dirty="0"/>
              <a:t>Feature</a:t>
            </a:r>
            <a:r>
              <a:rPr lang="zh-Hans" altLang="en-US" dirty="0"/>
              <a:t> </a:t>
            </a:r>
            <a:r>
              <a:rPr lang="en-US" altLang="zh-Hans" dirty="0"/>
              <a:t>Importance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F7328-75D6-DD4B-A02F-DF166BC0CD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3737ED-D785-2D4D-8838-370C803C3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66" y="1694214"/>
            <a:ext cx="4189179" cy="33513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A33FB3-ADBC-7F46-9277-62B020917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369" y="1694214"/>
            <a:ext cx="4335276" cy="34682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47EA08-2E6D-B849-80DB-74E2F5FF6380}"/>
              </a:ext>
            </a:extLst>
          </p:cNvPr>
          <p:cNvSpPr txBox="1"/>
          <p:nvPr/>
        </p:nvSpPr>
        <p:spPr>
          <a:xfrm>
            <a:off x="1524000" y="4796118"/>
            <a:ext cx="1613647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ans" sz="1400" b="0" i="0" u="none" strike="noStrike" cap="none" spc="0" normalizeH="0" baseline="0" dirty="0">
                <a:ln>
                  <a:noFill/>
                </a:ln>
                <a:solidFill>
                  <a:srgbClr val="4285F4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2016</a:t>
            </a:r>
            <a:r>
              <a:rPr kumimoji="0" lang="zh-Hans" altLang="en-US" sz="1400" b="0" i="0" u="none" strike="noStrike" cap="none" spc="0" normalizeH="0" baseline="0" dirty="0">
                <a:ln>
                  <a:noFill/>
                </a:ln>
                <a:solidFill>
                  <a:srgbClr val="4285F4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 </a:t>
            </a:r>
            <a:r>
              <a:rPr kumimoji="0" lang="en-US" altLang="zh-Hans" sz="1400" b="0" i="0" u="none" strike="noStrike" cap="none" spc="0" normalizeH="0" baseline="0" dirty="0">
                <a:ln>
                  <a:noFill/>
                </a:ln>
                <a:solidFill>
                  <a:srgbClr val="4285F4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Model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4285F4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E751D3-F27A-A34E-9430-6D1DB7C5EC0A}"/>
              </a:ext>
            </a:extLst>
          </p:cNvPr>
          <p:cNvSpPr txBox="1"/>
          <p:nvPr/>
        </p:nvSpPr>
        <p:spPr>
          <a:xfrm>
            <a:off x="6104965" y="4891670"/>
            <a:ext cx="1613647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ans" sz="1400" b="0" i="0" u="none" strike="noStrike" cap="none" spc="0" normalizeH="0" baseline="0" dirty="0">
                <a:ln>
                  <a:noFill/>
                </a:ln>
                <a:solidFill>
                  <a:srgbClr val="4285F4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2017</a:t>
            </a:r>
            <a:r>
              <a:rPr kumimoji="0" lang="zh-Hans" altLang="en-US" sz="1400" b="0" i="0" u="none" strike="noStrike" cap="none" spc="0" normalizeH="0" baseline="0" dirty="0">
                <a:ln>
                  <a:noFill/>
                </a:ln>
                <a:solidFill>
                  <a:srgbClr val="4285F4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 </a:t>
            </a:r>
            <a:r>
              <a:rPr kumimoji="0" lang="en-US" altLang="zh-Hans" sz="1400" b="0" i="0" u="none" strike="noStrike" cap="none" spc="0" normalizeH="0" baseline="0" dirty="0">
                <a:ln>
                  <a:noFill/>
                </a:ln>
                <a:solidFill>
                  <a:srgbClr val="4285F4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Model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4285F4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3493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51876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5950DA-FDA4-C542-B716-18CC31317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842" y="710101"/>
            <a:ext cx="5708180" cy="44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25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896023" y="1899224"/>
            <a:ext cx="2576116" cy="7212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Outline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541487-FB59-6F4D-B4F5-3F61D7794A74}"/>
              </a:ext>
            </a:extLst>
          </p:cNvPr>
          <p:cNvSpPr txBox="1"/>
          <p:nvPr/>
        </p:nvSpPr>
        <p:spPr>
          <a:xfrm>
            <a:off x="4100362" y="721895"/>
            <a:ext cx="361909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sz="2400" dirty="0">
                <a:solidFill>
                  <a:schemeClr val="lt2"/>
                </a:solidFill>
                <a:latin typeface="Roboto"/>
                <a:sym typeface="Roboto"/>
              </a:rPr>
              <a:t>Task</a:t>
            </a:r>
            <a:r>
              <a:rPr lang="zh-Hans" altLang="en-US" sz="2400" dirty="0">
                <a:solidFill>
                  <a:schemeClr val="lt2"/>
                </a:solidFill>
                <a:latin typeface="Roboto"/>
                <a:sym typeface="Roboto"/>
              </a:rPr>
              <a:t> </a:t>
            </a:r>
            <a:r>
              <a:rPr lang="en-US" altLang="zh-Hans" sz="2400" dirty="0">
                <a:solidFill>
                  <a:schemeClr val="lt2"/>
                </a:solidFill>
                <a:latin typeface="Roboto"/>
                <a:sym typeface="Roboto"/>
              </a:rPr>
              <a:t>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lt2"/>
              </a:solidFill>
              <a:latin typeface="Roboto"/>
              <a:sym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sz="2400" dirty="0">
                <a:solidFill>
                  <a:schemeClr val="lt2"/>
                </a:solidFill>
                <a:latin typeface="Roboto"/>
                <a:sym typeface="Roboto"/>
              </a:rPr>
              <a:t>Data</a:t>
            </a:r>
            <a:r>
              <a:rPr lang="zh-Hans" altLang="en-US" sz="2400" dirty="0">
                <a:solidFill>
                  <a:schemeClr val="lt2"/>
                </a:solidFill>
                <a:latin typeface="Roboto"/>
                <a:sym typeface="Roboto"/>
              </a:rPr>
              <a:t> </a:t>
            </a:r>
            <a:r>
              <a:rPr lang="en-US" altLang="zh-Hans" sz="2400" dirty="0">
                <a:solidFill>
                  <a:schemeClr val="lt2"/>
                </a:solidFill>
                <a:latin typeface="Roboto"/>
                <a:sym typeface="Roboto"/>
              </a:rPr>
              <a:t>Pre-processing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lt2"/>
              </a:solidFill>
              <a:latin typeface="Roboto"/>
              <a:sym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sz="2400" dirty="0">
                <a:solidFill>
                  <a:schemeClr val="lt2"/>
                </a:solidFill>
                <a:latin typeface="Roboto"/>
                <a:sym typeface="Roboto"/>
              </a:rPr>
              <a:t>Model Training</a:t>
            </a:r>
          </a:p>
          <a:p>
            <a:pPr marL="342900" lvl="2" indent="-342900">
              <a:buFont typeface="Wingdings" pitchFamily="2" charset="2"/>
              <a:buChar char="Ø"/>
            </a:pPr>
            <a:r>
              <a:rPr lang="en-US" altLang="zh-Hans" sz="1800" dirty="0">
                <a:solidFill>
                  <a:schemeClr val="lt2"/>
                </a:solidFill>
                <a:latin typeface="Roboto"/>
                <a:sym typeface="Roboto"/>
              </a:rPr>
              <a:t>Linear</a:t>
            </a:r>
            <a:r>
              <a:rPr lang="zh-Hans" altLang="en-US" sz="1800" dirty="0">
                <a:solidFill>
                  <a:schemeClr val="lt2"/>
                </a:solidFill>
                <a:latin typeface="Roboto"/>
                <a:sym typeface="Roboto"/>
              </a:rPr>
              <a:t> </a:t>
            </a:r>
            <a:r>
              <a:rPr lang="en-US" altLang="zh-Hans" sz="1800" dirty="0">
                <a:solidFill>
                  <a:schemeClr val="lt2"/>
                </a:solidFill>
                <a:latin typeface="Roboto"/>
                <a:sym typeface="Roboto"/>
              </a:rPr>
              <a:t>Models</a:t>
            </a:r>
          </a:p>
          <a:p>
            <a:pPr marL="342900" lvl="2" indent="-342900">
              <a:buFont typeface="Wingdings" pitchFamily="2" charset="2"/>
              <a:buChar char="Ø"/>
            </a:pPr>
            <a:r>
              <a:rPr lang="en-US" altLang="zh-Hans" sz="1800" dirty="0">
                <a:solidFill>
                  <a:schemeClr val="lt2"/>
                </a:solidFill>
                <a:latin typeface="Roboto"/>
                <a:sym typeface="Roboto"/>
              </a:rPr>
              <a:t>Boosted</a:t>
            </a:r>
            <a:r>
              <a:rPr lang="zh-Hans" altLang="en-US" sz="1800" dirty="0">
                <a:solidFill>
                  <a:schemeClr val="lt2"/>
                </a:solidFill>
                <a:latin typeface="Roboto"/>
                <a:sym typeface="Roboto"/>
              </a:rPr>
              <a:t> </a:t>
            </a:r>
            <a:r>
              <a:rPr lang="en-US" altLang="zh-Hans" sz="1800" dirty="0">
                <a:solidFill>
                  <a:schemeClr val="lt2"/>
                </a:solidFill>
                <a:latin typeface="Roboto"/>
                <a:sym typeface="Roboto"/>
              </a:rPr>
              <a:t>Tree</a:t>
            </a:r>
            <a:r>
              <a:rPr lang="zh-Hans" altLang="en-US" sz="1800" dirty="0">
                <a:solidFill>
                  <a:schemeClr val="lt2"/>
                </a:solidFill>
                <a:latin typeface="Roboto"/>
                <a:sym typeface="Roboto"/>
              </a:rPr>
              <a:t> </a:t>
            </a:r>
            <a:r>
              <a:rPr lang="en-US" altLang="zh-Hans" sz="1800" dirty="0">
                <a:solidFill>
                  <a:schemeClr val="lt2"/>
                </a:solidFill>
                <a:latin typeface="Roboto"/>
                <a:sym typeface="Roboto"/>
              </a:rPr>
              <a:t>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lt2"/>
              </a:solidFill>
              <a:latin typeface="Roboto"/>
              <a:sym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sz="2400" dirty="0">
                <a:solidFill>
                  <a:schemeClr val="lt2"/>
                </a:solidFill>
                <a:latin typeface="Roboto"/>
                <a:sym typeface="Roboto"/>
              </a:rPr>
              <a:t>Result</a:t>
            </a:r>
            <a:r>
              <a:rPr lang="zh-Hans" altLang="en-US" sz="2400" dirty="0">
                <a:solidFill>
                  <a:schemeClr val="lt2"/>
                </a:solidFill>
                <a:latin typeface="Roboto"/>
                <a:sym typeface="Roboto"/>
              </a:rPr>
              <a:t> </a:t>
            </a:r>
            <a:r>
              <a:rPr lang="en-US" altLang="zh-Hans" sz="2400" dirty="0">
                <a:solidFill>
                  <a:schemeClr val="lt2"/>
                </a:solidFill>
                <a:latin typeface="Roboto"/>
                <a:sym typeface="Roboto"/>
              </a:rPr>
              <a:t>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lt2"/>
              </a:solidFill>
              <a:latin typeface="Roboto"/>
              <a:sym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lt2"/>
                </a:solidFill>
                <a:latin typeface="Roboto"/>
                <a:sym typeface="Roboto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5017940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4A7BA6-3BF4-EC40-94FB-A4554C2A3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9630" y="704499"/>
            <a:ext cx="5843840" cy="443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28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9A4D47-3243-A141-8AE1-3A8693B12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630" y="760212"/>
            <a:ext cx="6177839" cy="438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4246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327857-ED19-5740-96EC-3D1F2F6085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8" t="9165" r="8541" b="5417"/>
          <a:stretch/>
        </p:blipFill>
        <p:spPr>
          <a:xfrm>
            <a:off x="240029" y="1307321"/>
            <a:ext cx="4339609" cy="21488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C9518B-325E-4F44-A2A1-13782BEE80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90" t="6842" r="5790"/>
          <a:stretch/>
        </p:blipFill>
        <p:spPr>
          <a:xfrm>
            <a:off x="4715510" y="1261601"/>
            <a:ext cx="4209340" cy="22174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646EE1-39BB-6746-B05B-971AE90862E6}"/>
              </a:ext>
            </a:extLst>
          </p:cNvPr>
          <p:cNvSpPr txBox="1"/>
          <p:nvPr/>
        </p:nvSpPr>
        <p:spPr>
          <a:xfrm>
            <a:off x="2089794" y="3574763"/>
            <a:ext cx="64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CEA35A-2A7C-CE40-BDB6-D6FC06579A21}"/>
              </a:ext>
            </a:extLst>
          </p:cNvPr>
          <p:cNvSpPr txBox="1"/>
          <p:nvPr/>
        </p:nvSpPr>
        <p:spPr>
          <a:xfrm>
            <a:off x="6614440" y="3574762"/>
            <a:ext cx="64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804F86-2A47-D84F-9E8E-3DE38E31B9CC}"/>
              </a:ext>
            </a:extLst>
          </p:cNvPr>
          <p:cNvSpPr txBox="1"/>
          <p:nvPr/>
        </p:nvSpPr>
        <p:spPr>
          <a:xfrm>
            <a:off x="1337310" y="4320540"/>
            <a:ext cx="5147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DART improves training, but the test error is worse (overfitting)</a:t>
            </a:r>
          </a:p>
        </p:txBody>
      </p:sp>
    </p:spTree>
    <p:extLst>
      <p:ext uri="{BB962C8B-B14F-4D97-AF65-F5344CB8AC3E}">
        <p14:creationId xmlns:p14="http://schemas.microsoft.com/office/powerpoint/2010/main" val="7530017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92671A-3B0F-E540-A6FA-0386160AA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440" y="908390"/>
            <a:ext cx="5135370" cy="3423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4C3C60-2F82-EB4D-9357-B3FEDD2F5D15}"/>
              </a:ext>
            </a:extLst>
          </p:cNvPr>
          <p:cNvSpPr txBox="1"/>
          <p:nvPr/>
        </p:nvSpPr>
        <p:spPr>
          <a:xfrm>
            <a:off x="3589020" y="4467421"/>
            <a:ext cx="2628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dirty="0"/>
              <a:t>Training</a:t>
            </a:r>
            <a:r>
              <a:rPr lang="zh-Hans" altLang="en-US" dirty="0"/>
              <a:t> </a:t>
            </a:r>
            <a:r>
              <a:rPr lang="en-US" altLang="zh-Hans" dirty="0"/>
              <a:t>time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one</a:t>
            </a:r>
            <a:r>
              <a:rPr lang="zh-Hans" altLang="en-US" dirty="0"/>
              <a:t> </a:t>
            </a:r>
            <a:r>
              <a:rPr lang="en-US" altLang="zh-Hans" dirty="0"/>
              <a:t>epoch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07ED96-EB88-AC4E-AE49-2692948893B3}"/>
              </a:ext>
            </a:extLst>
          </p:cNvPr>
          <p:cNvSpPr txBox="1"/>
          <p:nvPr/>
        </p:nvSpPr>
        <p:spPr>
          <a:xfrm>
            <a:off x="434340" y="2205990"/>
            <a:ext cx="17259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1600" dirty="0" err="1"/>
              <a:t>lightGBM</a:t>
            </a:r>
            <a:r>
              <a:rPr lang="zh-Hans" altLang="en-US" sz="1600" dirty="0"/>
              <a:t> </a:t>
            </a:r>
            <a:r>
              <a:rPr lang="en-US" altLang="zh-Hans" sz="1600" dirty="0"/>
              <a:t>is</a:t>
            </a:r>
            <a:r>
              <a:rPr lang="zh-Hans" altLang="en-US" sz="1600" dirty="0"/>
              <a:t> </a:t>
            </a:r>
            <a:r>
              <a:rPr lang="en-US" altLang="zh-Hans" sz="1600" dirty="0"/>
              <a:t>much faster</a:t>
            </a:r>
            <a:r>
              <a:rPr lang="zh-Hans" altLang="en-US" sz="1600" dirty="0"/>
              <a:t> </a:t>
            </a:r>
            <a:r>
              <a:rPr lang="en-US" altLang="zh-Hans" sz="1600" dirty="0"/>
              <a:t>than</a:t>
            </a:r>
            <a:r>
              <a:rPr lang="zh-Hans" altLang="en-US" sz="1600" dirty="0"/>
              <a:t> </a:t>
            </a:r>
            <a:r>
              <a:rPr lang="en-US" altLang="zh-Hans" sz="1600" dirty="0" err="1"/>
              <a:t>xgboost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46838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endParaRPr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F527F4C-53B5-CE41-A4D9-807EC85C5F1E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83049" y="2617075"/>
            <a:ext cx="7699103" cy="2049927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RANSAC with Lasso/Ridge and </a:t>
            </a:r>
            <a:r>
              <a:rPr lang="en-US" dirty="0" err="1"/>
              <a:t>LightGBM</a:t>
            </a:r>
            <a:r>
              <a:rPr lang="en-US" dirty="0"/>
              <a:t> with variance threshold</a:t>
            </a:r>
            <a:r>
              <a:rPr lang="zh-Hans" altLang="en-US" dirty="0"/>
              <a:t> </a:t>
            </a:r>
            <a:r>
              <a:rPr lang="en-US" dirty="0"/>
              <a:t>provided the best overall model for 2016 and 2017.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former</a:t>
            </a:r>
            <a:r>
              <a:rPr lang="zh-Hans" altLang="en-US" dirty="0"/>
              <a:t> </a:t>
            </a:r>
            <a:r>
              <a:rPr lang="en-US" altLang="zh-Hans" dirty="0"/>
              <a:t>performs</a:t>
            </a:r>
            <a:r>
              <a:rPr lang="zh-Hans" altLang="en-US" dirty="0"/>
              <a:t> </a:t>
            </a:r>
            <a:r>
              <a:rPr lang="en-US" altLang="zh-Hans" dirty="0"/>
              <a:t>better</a:t>
            </a:r>
            <a:r>
              <a:rPr lang="zh-Hans" altLang="en-US" dirty="0"/>
              <a:t> </a:t>
            </a:r>
            <a:r>
              <a:rPr lang="en-US" altLang="zh-Hans" dirty="0"/>
              <a:t>for</a:t>
            </a:r>
            <a:r>
              <a:rPr lang="zh-Hans" altLang="en-US" dirty="0"/>
              <a:t> </a:t>
            </a:r>
            <a:r>
              <a:rPr lang="en-US" altLang="zh-Hans" dirty="0"/>
              <a:t>2016</a:t>
            </a:r>
            <a:r>
              <a:rPr lang="zh-Hans" altLang="en-US" dirty="0"/>
              <a:t> </a:t>
            </a:r>
            <a:r>
              <a:rPr lang="en-US" altLang="zh-Hans" dirty="0"/>
              <a:t>data.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latter</a:t>
            </a:r>
            <a:r>
              <a:rPr lang="zh-Hans" altLang="en-US" dirty="0"/>
              <a:t> </a:t>
            </a:r>
            <a:r>
              <a:rPr lang="en-US" altLang="zh-Hans" dirty="0"/>
              <a:t>performs</a:t>
            </a:r>
            <a:r>
              <a:rPr lang="zh-Hans" altLang="en-US" dirty="0"/>
              <a:t> </a:t>
            </a:r>
            <a:r>
              <a:rPr lang="en-US" altLang="zh-Hans" dirty="0"/>
              <a:t>better</a:t>
            </a:r>
            <a:r>
              <a:rPr lang="zh-Hans" altLang="en-US" dirty="0"/>
              <a:t> </a:t>
            </a:r>
            <a:r>
              <a:rPr lang="en-US" altLang="zh-Hans" dirty="0"/>
              <a:t>for</a:t>
            </a:r>
            <a:r>
              <a:rPr lang="zh-Hans" altLang="en-US" dirty="0"/>
              <a:t> </a:t>
            </a:r>
            <a:r>
              <a:rPr lang="en-US" altLang="zh-Hans" dirty="0"/>
              <a:t>2017</a:t>
            </a:r>
            <a:r>
              <a:rPr lang="zh-Hans" altLang="en-US" dirty="0"/>
              <a:t> </a:t>
            </a:r>
            <a:r>
              <a:rPr lang="en-US" altLang="zh-Hans" dirty="0"/>
              <a:t>data.</a:t>
            </a:r>
            <a:r>
              <a:rPr lang="zh-Hans" altLang="en-US" dirty="0"/>
              <a:t> </a:t>
            </a:r>
            <a:r>
              <a:rPr lang="en-US" dirty="0"/>
              <a:t>One may speculate that there may have been more outliers recorded in the 2016 dataset than2017 dataset.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altLang="zh-Hans" dirty="0"/>
              <a:t>out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3779</a:t>
            </a:r>
            <a:r>
              <a:rPr lang="zh-Hans" altLang="en-US" dirty="0"/>
              <a:t> </a:t>
            </a:r>
            <a:r>
              <a:rPr lang="en-US" altLang="zh-Hans" dirty="0"/>
              <a:t>teams</a:t>
            </a:r>
            <a:r>
              <a:rPr lang="zh-Hans" altLang="en-US" dirty="0"/>
              <a:t> </a:t>
            </a:r>
            <a:r>
              <a:rPr lang="en-US" altLang="zh-Hans" dirty="0"/>
              <a:t>total</a:t>
            </a:r>
            <a:r>
              <a:rPr lang="zh-Hans" altLang="en-US" dirty="0"/>
              <a:t> </a:t>
            </a:r>
            <a:r>
              <a:rPr lang="en-US" altLang="zh-Hans" dirty="0"/>
              <a:t>(rank)</a:t>
            </a:r>
            <a:endParaRPr lang="en-US" dirty="0"/>
          </a:p>
          <a:p>
            <a:pPr marL="13970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025" name="Picture 1" descr="page6image3860896">
            <a:extLst>
              <a:ext uri="{FF2B5EF4-FFF2-40B4-BE49-F238E27FC236}">
                <a16:creationId xmlns:a16="http://schemas.microsoft.com/office/drawing/2014/main" id="{14DE2CBE-0381-C14A-A628-C1B2836DA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80" y="1859637"/>
            <a:ext cx="5538438" cy="662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22596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9700"/>
            <a:r>
              <a:rPr lang="en-US" altLang="zh-Hans" dirty="0"/>
              <a:t>Conclusion: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F527F4C-53B5-CE41-A4D9-807EC85C5F1E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71900" y="1954923"/>
            <a:ext cx="8014554" cy="2802012"/>
          </a:xfrm>
        </p:spPr>
        <p:txBody>
          <a:bodyPr/>
          <a:lstStyle/>
          <a:p>
            <a:pPr marL="482600" indent="-342900">
              <a:buAutoNum type="arabicPeriod"/>
            </a:pPr>
            <a:r>
              <a:rPr lang="en-US" sz="1600" dirty="0"/>
              <a:t>we cannot simply rely on domain knowledge to handle feature selection and should</a:t>
            </a:r>
            <a:r>
              <a:rPr lang="zh-Hans" altLang="en-US" sz="1600" dirty="0"/>
              <a:t> </a:t>
            </a:r>
            <a:r>
              <a:rPr lang="en-US" sz="1600" dirty="0"/>
              <a:t>allow the algorithm to automatically select the important features</a:t>
            </a:r>
          </a:p>
          <a:p>
            <a:pPr marL="482600" indent="-342900">
              <a:buAutoNum type="arabicPeriod"/>
            </a:pPr>
            <a:endParaRPr lang="en-US" sz="1600" dirty="0"/>
          </a:p>
          <a:p>
            <a:pPr marL="482600" indent="-342900">
              <a:buFont typeface="Roboto"/>
              <a:buAutoNum type="arabicPeriod"/>
            </a:pPr>
            <a:r>
              <a:rPr lang="en-US" sz="1600" dirty="0"/>
              <a:t>there is no single good that provides the performance we</a:t>
            </a:r>
            <a:r>
              <a:rPr lang="zh-Hans" altLang="en-US" sz="1600" dirty="0"/>
              <a:t> </a:t>
            </a:r>
            <a:r>
              <a:rPr lang="en-US" altLang="zh-Hans" sz="1600" dirty="0"/>
              <a:t>are</a:t>
            </a:r>
            <a:r>
              <a:rPr lang="zh-Hans" altLang="en-US" sz="1600" dirty="0"/>
              <a:t> </a:t>
            </a:r>
            <a:r>
              <a:rPr lang="en-US" altLang="zh-Hans" sz="1600" dirty="0"/>
              <a:t>very</a:t>
            </a:r>
            <a:r>
              <a:rPr lang="zh-Hans" altLang="en-US" sz="1600" dirty="0"/>
              <a:t> </a:t>
            </a:r>
            <a:r>
              <a:rPr lang="en-US" altLang="zh-Hans" sz="1600" dirty="0"/>
              <a:t>satisfied</a:t>
            </a:r>
            <a:r>
              <a:rPr lang="zh-Hans" altLang="en-US" sz="1600" dirty="0"/>
              <a:t> </a:t>
            </a:r>
            <a:r>
              <a:rPr lang="en-US" altLang="zh-Hans" sz="1600" dirty="0"/>
              <a:t>with</a:t>
            </a:r>
            <a:r>
              <a:rPr lang="en-US" sz="1600" dirty="0"/>
              <a:t>. In fact, based on the</a:t>
            </a:r>
            <a:r>
              <a:rPr lang="zh-Hans" altLang="en-US" sz="1600" dirty="0"/>
              <a:t> </a:t>
            </a:r>
            <a:r>
              <a:rPr lang="en-US" sz="1600" dirty="0"/>
              <a:t>empirical results above, different combinations of trained models </a:t>
            </a:r>
            <a:r>
              <a:rPr lang="en-US" altLang="zh-Hans" sz="1600" dirty="0"/>
              <a:t>may</a:t>
            </a:r>
            <a:r>
              <a:rPr lang="zh-Hans" altLang="en-US" sz="1600" dirty="0"/>
              <a:t> </a:t>
            </a:r>
            <a:r>
              <a:rPr lang="en-US" sz="1600" dirty="0"/>
              <a:t>acquire the overall</a:t>
            </a:r>
            <a:r>
              <a:rPr lang="zh-Hans" altLang="en-US" sz="1600" dirty="0"/>
              <a:t> </a:t>
            </a:r>
            <a:r>
              <a:rPr lang="en-US" sz="1600" dirty="0"/>
              <a:t>best outcome.</a:t>
            </a:r>
          </a:p>
          <a:p>
            <a:pPr marL="482600" indent="-342900">
              <a:buFont typeface="Roboto"/>
              <a:buAutoNum type="arabicPeriod"/>
            </a:pPr>
            <a:endParaRPr lang="en-US" sz="1600" dirty="0"/>
          </a:p>
          <a:p>
            <a:pPr marL="482600" indent="-342900">
              <a:buFont typeface="Roboto"/>
              <a:buAutoNum type="arabicPeriod"/>
            </a:pPr>
            <a:r>
              <a:rPr lang="en-US" altLang="zh-Hans" sz="1600" dirty="0"/>
              <a:t>Other</a:t>
            </a:r>
            <a:r>
              <a:rPr lang="zh-Hans" altLang="en-US" sz="1600" dirty="0"/>
              <a:t> </a:t>
            </a:r>
            <a:r>
              <a:rPr lang="en-US" altLang="zh-Hans" sz="1600" dirty="0"/>
              <a:t>outside</a:t>
            </a:r>
            <a:r>
              <a:rPr lang="zh-Hans" altLang="en-US" sz="1600" dirty="0"/>
              <a:t> </a:t>
            </a:r>
            <a:r>
              <a:rPr lang="en-US" altLang="zh-Hans" sz="1600" dirty="0"/>
              <a:t>influences</a:t>
            </a:r>
            <a:r>
              <a:rPr lang="zh-Hans" altLang="en-US" sz="1600" dirty="0"/>
              <a:t> </a:t>
            </a:r>
            <a:r>
              <a:rPr lang="en-US" altLang="zh-Hans" sz="1600" dirty="0"/>
              <a:t>such</a:t>
            </a:r>
            <a:r>
              <a:rPr lang="zh-Hans" altLang="en-US" sz="1600" dirty="0"/>
              <a:t> </a:t>
            </a:r>
            <a:r>
              <a:rPr lang="en-US" altLang="zh-Hans" sz="1600" dirty="0"/>
              <a:t>as</a:t>
            </a:r>
            <a:r>
              <a:rPr lang="zh-Hans" altLang="en-US" sz="1600" dirty="0"/>
              <a:t> </a:t>
            </a:r>
            <a:r>
              <a:rPr lang="en-US" altLang="zh-Hans" sz="1600" dirty="0"/>
              <a:t>the</a:t>
            </a:r>
            <a:r>
              <a:rPr lang="zh-Hans" altLang="en-US" sz="1600" dirty="0"/>
              <a:t> </a:t>
            </a:r>
            <a:r>
              <a:rPr lang="en-US" altLang="zh-Hans" sz="1600" dirty="0"/>
              <a:t>inflation/deflation</a:t>
            </a:r>
            <a:r>
              <a:rPr lang="zh-Hans" altLang="en-US" sz="1600" dirty="0"/>
              <a:t> </a:t>
            </a:r>
            <a:r>
              <a:rPr lang="en-US" altLang="zh-Hans" sz="1600" dirty="0"/>
              <a:t>in</a:t>
            </a:r>
            <a:r>
              <a:rPr lang="zh-Hans" altLang="en-US" sz="1600" dirty="0"/>
              <a:t> </a:t>
            </a:r>
            <a:r>
              <a:rPr lang="en-US" altLang="zh-Hans" sz="1600" dirty="0"/>
              <a:t>real</a:t>
            </a:r>
            <a:r>
              <a:rPr lang="zh-Hans" altLang="en-US" sz="1600" dirty="0"/>
              <a:t> </a:t>
            </a:r>
            <a:r>
              <a:rPr lang="en-US" altLang="zh-Hans" sz="1600" dirty="0"/>
              <a:t>estate</a:t>
            </a:r>
            <a:r>
              <a:rPr lang="zh-Hans" altLang="en-US" sz="1600" dirty="0"/>
              <a:t> </a:t>
            </a:r>
            <a:r>
              <a:rPr lang="en-US" altLang="zh-Hans" sz="1600" dirty="0"/>
              <a:t>market</a:t>
            </a:r>
            <a:r>
              <a:rPr lang="zh-Hans" altLang="en-US" sz="1600" dirty="0"/>
              <a:t> </a:t>
            </a:r>
            <a:r>
              <a:rPr lang="en-US" altLang="zh-Hans" sz="1600" dirty="0"/>
              <a:t>needs</a:t>
            </a:r>
            <a:r>
              <a:rPr lang="zh-Hans" altLang="en-US" sz="1600" dirty="0"/>
              <a:t> </a:t>
            </a:r>
            <a:r>
              <a:rPr lang="en-US" altLang="zh-Hans" sz="1600" dirty="0"/>
              <a:t>to</a:t>
            </a:r>
            <a:r>
              <a:rPr lang="zh-Hans" altLang="en-US" sz="1600" dirty="0"/>
              <a:t> </a:t>
            </a:r>
            <a:r>
              <a:rPr lang="en-US" altLang="zh-Hans" sz="1600" dirty="0"/>
              <a:t>be</a:t>
            </a:r>
            <a:r>
              <a:rPr lang="zh-Hans" altLang="en-US" sz="1600" dirty="0"/>
              <a:t> </a:t>
            </a:r>
            <a:r>
              <a:rPr lang="en-US" altLang="zh-Hans" sz="1600" dirty="0"/>
              <a:t>considered</a:t>
            </a:r>
            <a:endParaRPr lang="en-US" sz="1600" dirty="0"/>
          </a:p>
          <a:p>
            <a:pPr marL="139700" indent="0">
              <a:buNone/>
            </a:pPr>
            <a:endParaRPr lang="en-US" sz="1800" dirty="0"/>
          </a:p>
          <a:p>
            <a:pPr marL="139700" indent="0">
              <a:buNone/>
            </a:pPr>
            <a:endParaRPr lang="en-US" sz="1800" dirty="0"/>
          </a:p>
          <a:p>
            <a:pPr marL="13970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868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1730471" y="1534509"/>
            <a:ext cx="5889529" cy="19304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sz="4800" dirty="0"/>
              <a:t>Thanks</a:t>
            </a:r>
            <a:r>
              <a:rPr lang="zh-Hans" altLang="en-US" sz="4800" dirty="0"/>
              <a:t> </a:t>
            </a:r>
            <a:r>
              <a:rPr lang="en-US" altLang="zh-Hans" sz="4800" dirty="0"/>
              <a:t>for</a:t>
            </a:r>
            <a:r>
              <a:rPr lang="zh-Hans" altLang="en-US" sz="4800" dirty="0"/>
              <a:t> </a:t>
            </a:r>
            <a:r>
              <a:rPr lang="en-US" altLang="zh-Hans" sz="4800" dirty="0"/>
              <a:t>listening</a:t>
            </a:r>
            <a:r>
              <a:rPr lang="zh-Hans" altLang="en-US" sz="4800" dirty="0"/>
              <a:t>！</a:t>
            </a:r>
            <a:endParaRPr sz="4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Task Description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14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</a:t>
            </a:r>
            <a:r>
              <a:rPr lang="en" dirty="0" err="1"/>
              <a:t>Kaggle</a:t>
            </a:r>
            <a:r>
              <a:rPr lang="en" dirty="0"/>
              <a:t> competition problem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Goal: building a model to predict the log-error between their </a:t>
            </a:r>
            <a:r>
              <a:rPr lang="en" dirty="0" err="1"/>
              <a:t>Zestimates</a:t>
            </a:r>
            <a:r>
              <a:rPr lang="en" dirty="0"/>
              <a:t> and the actual sale price, given all features of a home.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	 	 	 		</a:t>
            </a:r>
            <a:endParaRPr dirty="0"/>
          </a:p>
          <a:p>
            <a:pPr marL="0" lvl="0" indent="17018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		</a:t>
            </a:r>
            <a:endParaRPr dirty="0"/>
          </a:p>
          <a:p>
            <a:pPr marL="0" lvl="0" indent="17018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		</a:t>
            </a:r>
            <a:endParaRPr dirty="0"/>
          </a:p>
          <a:p>
            <a:pPr marL="0" lvl="0" indent="17018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			</a:t>
            </a:r>
            <a:endParaRPr dirty="0"/>
          </a:p>
          <a:p>
            <a:pPr marL="0" lvl="0" indent="1701800" rtl="0"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  <a:p>
            <a:pPr marL="0" lvl="0" indent="17018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		</a:t>
            </a:r>
            <a:endParaRPr dirty="0"/>
          </a:p>
          <a:p>
            <a:pPr marL="0" lvl="0" indent="17018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	</a:t>
            </a:r>
            <a:endParaRPr dirty="0"/>
          </a:p>
          <a:p>
            <a:pPr marL="0" lvl="0" indent="17018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9302" y="3505912"/>
            <a:ext cx="4464418" cy="6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Description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FAE072-D9A9-064D-80E1-BA24D2E2AC1A}"/>
              </a:ext>
            </a:extLst>
          </p:cNvPr>
          <p:cNvSpPr txBox="1"/>
          <p:nvPr/>
        </p:nvSpPr>
        <p:spPr>
          <a:xfrm>
            <a:off x="98250" y="1033152"/>
            <a:ext cx="868949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lvl="0" indent="-285750">
              <a:buSzPts val="1800"/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lt2"/>
                </a:solidFill>
                <a:latin typeface="Roboto"/>
              </a:rPr>
              <a:t>A full list of real estate properties in three counties data in 2016 and 2017</a:t>
            </a:r>
          </a:p>
          <a:p>
            <a:pPr marL="114300" lvl="0" indent="0">
              <a:buNone/>
            </a:pPr>
            <a:r>
              <a:rPr lang="en-US" sz="1600" dirty="0">
                <a:solidFill>
                  <a:schemeClr val="lt2"/>
                </a:solidFill>
                <a:latin typeface="Roboto"/>
              </a:rPr>
              <a:t>2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,</a:t>
            </a:r>
            <a:r>
              <a:rPr lang="en-US" sz="1600" dirty="0">
                <a:solidFill>
                  <a:schemeClr val="lt2"/>
                </a:solidFill>
                <a:latin typeface="Roboto"/>
              </a:rPr>
              <a:t>985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,</a:t>
            </a:r>
            <a:r>
              <a:rPr lang="en-US" sz="1600" dirty="0">
                <a:solidFill>
                  <a:schemeClr val="lt2"/>
                </a:solidFill>
                <a:latin typeface="Roboto"/>
              </a:rPr>
              <a:t>217</a:t>
            </a:r>
            <a:r>
              <a:rPr lang="en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  <a:sym typeface="Roboto"/>
              </a:rPr>
              <a:t>properties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and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58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features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(</a:t>
            </a:r>
            <a:r>
              <a:rPr lang="en-US" altLang="zh-Hans" sz="1600" dirty="0" err="1">
                <a:solidFill>
                  <a:schemeClr val="lt2"/>
                </a:solidFill>
                <a:latin typeface="Roboto"/>
              </a:rPr>
              <a:t>eg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.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‘</a:t>
            </a:r>
            <a:r>
              <a:rPr lang="en-US" altLang="zh-Hans" sz="1600" dirty="0" err="1">
                <a:solidFill>
                  <a:schemeClr val="lt2"/>
                </a:solidFill>
                <a:latin typeface="Roboto"/>
              </a:rPr>
              <a:t>bedroomcnt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’,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‘</a:t>
            </a:r>
            <a:r>
              <a:rPr lang="en-US" altLang="zh-Hans" sz="1600" dirty="0" err="1">
                <a:solidFill>
                  <a:schemeClr val="lt2"/>
                </a:solidFill>
                <a:latin typeface="Roboto"/>
              </a:rPr>
              <a:t>heatingorsystemtypeid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’)</a:t>
            </a:r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5E8FB0-EF6A-2144-9570-C6730C10AA7F}"/>
              </a:ext>
            </a:extLst>
          </p:cNvPr>
          <p:cNvSpPr/>
          <p:nvPr/>
        </p:nvSpPr>
        <p:spPr>
          <a:xfrm>
            <a:off x="98250" y="1722054"/>
            <a:ext cx="5067516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Training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data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for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2016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including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sz="1600" dirty="0">
                <a:solidFill>
                  <a:schemeClr val="lt2"/>
                </a:solidFill>
                <a:latin typeface="Roboto"/>
              </a:rPr>
              <a:t>all the transactions before October 15, 2016, plus some of the transactions after October 15, 2016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(90275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rows)</a:t>
            </a:r>
            <a:r>
              <a:rPr lang="en-US" sz="1600" dirty="0">
                <a:solidFill>
                  <a:schemeClr val="lt2"/>
                </a:solidFill>
                <a:latin typeface="Roboto"/>
              </a:rPr>
              <a:t>.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Training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data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for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2017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includes</a:t>
            </a:r>
            <a:r>
              <a:rPr lang="en-US" sz="1600" dirty="0">
                <a:solidFill>
                  <a:schemeClr val="lt2"/>
                </a:solidFill>
                <a:latin typeface="Roboto"/>
              </a:rPr>
              <a:t> transactions from 1/1/2017 to 9/15/2017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(77613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rows).</a:t>
            </a:r>
          </a:p>
          <a:p>
            <a:pPr marL="114300"/>
            <a:endParaRPr lang="en-US" altLang="zh-Hans" sz="1600" dirty="0">
              <a:solidFill>
                <a:schemeClr val="lt2"/>
              </a:solidFill>
              <a:latin typeface="Roboto"/>
            </a:endParaRP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The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rest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transaction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data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in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each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year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as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test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data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endParaRPr lang="en-US" altLang="zh-Hans" sz="1600" dirty="0">
              <a:solidFill>
                <a:schemeClr val="lt2"/>
              </a:solidFill>
              <a:latin typeface="Roboto"/>
            </a:endParaRP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Predict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the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log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error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for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6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time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points</a:t>
            </a:r>
            <a:r>
              <a:rPr lang="zh-Hans" altLang="en-US" sz="1600" dirty="0">
                <a:solidFill>
                  <a:schemeClr val="lt2"/>
                </a:solidFill>
                <a:latin typeface="Roboto"/>
              </a:rPr>
              <a:t> </a:t>
            </a:r>
            <a:r>
              <a:rPr lang="en-US" altLang="zh-Hans" sz="1600" dirty="0">
                <a:solidFill>
                  <a:schemeClr val="lt2"/>
                </a:solidFill>
                <a:latin typeface="Roboto"/>
              </a:rPr>
              <a:t>-</a:t>
            </a:r>
          </a:p>
          <a:p>
            <a:pPr marL="114300"/>
            <a:r>
              <a:rPr lang="en-US" sz="1600" dirty="0">
                <a:solidFill>
                  <a:schemeClr val="lt2"/>
                </a:solidFill>
                <a:latin typeface="Roboto"/>
              </a:rPr>
              <a:t>October, November, and December of 2016 and 2017</a:t>
            </a:r>
            <a:endParaRPr lang="en-US" altLang="zh-Hans" sz="1600" dirty="0">
              <a:solidFill>
                <a:schemeClr val="lt2"/>
              </a:solidFill>
              <a:latin typeface="Roboto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6A6AFC-7D78-DC43-A458-3D7275572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6457" y="1996374"/>
            <a:ext cx="3734731" cy="228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53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32700" y="133083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Data</a:t>
            </a:r>
            <a:r>
              <a:rPr lang="zh-Hans" altLang="en-US" dirty="0"/>
              <a:t> </a:t>
            </a:r>
            <a:r>
              <a:rPr lang="en-US" altLang="zh-Hans" dirty="0"/>
              <a:t>Preprocessing</a:t>
            </a:r>
            <a:endParaRPr lang="en-US"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232700" y="1919074"/>
            <a:ext cx="2896999" cy="2888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So</a:t>
            </a:r>
            <a:r>
              <a:rPr lang="zh-Hans" altLang="en-US" dirty="0"/>
              <a:t> </a:t>
            </a:r>
            <a:r>
              <a:rPr lang="en-US" altLang="zh-Hans" dirty="0"/>
              <a:t>many</a:t>
            </a:r>
            <a:r>
              <a:rPr lang="zh-Hans" altLang="en-US" dirty="0"/>
              <a:t> </a:t>
            </a:r>
            <a:r>
              <a:rPr lang="en-US" altLang="zh-Hans" dirty="0"/>
              <a:t>missing</a:t>
            </a:r>
            <a:r>
              <a:rPr lang="zh-Hans" altLang="en-US" dirty="0"/>
              <a:t> </a:t>
            </a:r>
            <a:r>
              <a:rPr lang="en-US" altLang="zh-Hans" dirty="0"/>
              <a:t>values!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Many</a:t>
            </a:r>
            <a:r>
              <a:rPr lang="zh-Hans" altLang="en-US" dirty="0"/>
              <a:t> </a:t>
            </a:r>
            <a:r>
              <a:rPr lang="en-US" altLang="zh-Hans" dirty="0"/>
              <a:t>columns</a:t>
            </a:r>
            <a:r>
              <a:rPr lang="zh-Hans" altLang="en-US" dirty="0"/>
              <a:t> </a:t>
            </a:r>
            <a:r>
              <a:rPr lang="en-US" altLang="zh-Hans" dirty="0"/>
              <a:t>has</a:t>
            </a:r>
            <a:r>
              <a:rPr lang="zh-Hans" altLang="en-US" dirty="0"/>
              <a:t> </a:t>
            </a:r>
            <a:r>
              <a:rPr lang="en-US" altLang="zh-Hans" dirty="0"/>
              <a:t>missing</a:t>
            </a:r>
            <a:r>
              <a:rPr lang="zh-Hans" altLang="en-US" dirty="0"/>
              <a:t> </a:t>
            </a:r>
            <a:r>
              <a:rPr lang="en-US" altLang="zh-Hans" dirty="0"/>
              <a:t>rate</a:t>
            </a:r>
            <a:r>
              <a:rPr lang="zh-Hans" altLang="en-US" dirty="0"/>
              <a:t> </a:t>
            </a:r>
            <a:r>
              <a:rPr lang="en-US" altLang="zh-Hans" dirty="0"/>
              <a:t>over</a:t>
            </a:r>
            <a:r>
              <a:rPr lang="zh-Hans" altLang="en-US" dirty="0"/>
              <a:t> </a:t>
            </a:r>
            <a:r>
              <a:rPr lang="en-US" altLang="zh-Hans" dirty="0"/>
              <a:t>80%.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  <a:endParaRPr dirty="0"/>
          </a:p>
          <a:p>
            <a:pPr marL="0" lvl="0" indent="17018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5" name="Google Shape;85;p16">
            <a:extLst>
              <a:ext uri="{FF2B5EF4-FFF2-40B4-BE49-F238E27FC236}">
                <a16:creationId xmlns:a16="http://schemas.microsoft.com/office/drawing/2014/main" id="{A133A1AE-5F34-0C4C-B2E3-611A1A2E0B0C}"/>
              </a:ext>
            </a:extLst>
          </p:cNvPr>
          <p:cNvSpPr txBox="1">
            <a:spLocks/>
          </p:cNvSpPr>
          <p:nvPr/>
        </p:nvSpPr>
        <p:spPr>
          <a:xfrm>
            <a:off x="600619" y="915759"/>
            <a:ext cx="7225004" cy="66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altLang="zh-Hans" sz="2000" dirty="0"/>
              <a:t>Handling</a:t>
            </a:r>
            <a:r>
              <a:rPr lang="zh-Hans" altLang="en-US" sz="2000" dirty="0"/>
              <a:t> </a:t>
            </a:r>
            <a:r>
              <a:rPr lang="en-US" altLang="zh-Hans" sz="2000" dirty="0"/>
              <a:t>Missing</a:t>
            </a:r>
            <a:r>
              <a:rPr lang="zh-Hans" altLang="en-US" sz="2000" dirty="0"/>
              <a:t> </a:t>
            </a:r>
            <a:r>
              <a:rPr lang="en-US" altLang="zh-Hans" sz="2000" dirty="0"/>
              <a:t>Values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5958EF-267F-054D-A18B-47B41EB74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232" y="1919075"/>
            <a:ext cx="6044184" cy="308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246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32700" y="133083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Data</a:t>
            </a:r>
            <a:r>
              <a:rPr lang="zh-Hans" altLang="en-US" dirty="0"/>
              <a:t> </a:t>
            </a:r>
            <a:r>
              <a:rPr lang="en-US" altLang="zh-Hans" dirty="0"/>
              <a:t>Preprocessing</a:t>
            </a:r>
            <a:endParaRPr lang="en-US" dirty="0"/>
          </a:p>
        </p:txBody>
      </p:sp>
      <p:sp>
        <p:nvSpPr>
          <p:cNvPr id="5" name="Google Shape;85;p16">
            <a:extLst>
              <a:ext uri="{FF2B5EF4-FFF2-40B4-BE49-F238E27FC236}">
                <a16:creationId xmlns:a16="http://schemas.microsoft.com/office/drawing/2014/main" id="{A133A1AE-5F34-0C4C-B2E3-611A1A2E0B0C}"/>
              </a:ext>
            </a:extLst>
          </p:cNvPr>
          <p:cNvSpPr txBox="1">
            <a:spLocks/>
          </p:cNvSpPr>
          <p:nvPr/>
        </p:nvSpPr>
        <p:spPr>
          <a:xfrm>
            <a:off x="600619" y="915759"/>
            <a:ext cx="7225004" cy="66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altLang="zh-Hans" sz="2000" dirty="0"/>
              <a:t>Handling</a:t>
            </a:r>
            <a:r>
              <a:rPr lang="zh-Hans" altLang="en-US" sz="2000" dirty="0"/>
              <a:t> </a:t>
            </a:r>
            <a:r>
              <a:rPr lang="en-US" altLang="zh-Hans" sz="2000" dirty="0"/>
              <a:t>Missing</a:t>
            </a:r>
            <a:r>
              <a:rPr lang="zh-Hans" altLang="en-US" sz="2000" dirty="0"/>
              <a:t> </a:t>
            </a:r>
            <a:r>
              <a:rPr lang="en-US" altLang="zh-Hans" sz="2000" dirty="0"/>
              <a:t>Values</a:t>
            </a: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7C43A0-7265-8F44-B1D7-0C673255F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23" y="1806643"/>
            <a:ext cx="4835391" cy="2913597"/>
          </a:xfrm>
        </p:spPr>
        <p:txBody>
          <a:bodyPr/>
          <a:lstStyle/>
          <a:p>
            <a:pPr marL="114300" indent="0">
              <a:buNone/>
            </a:pPr>
            <a:r>
              <a:rPr lang="en-US" altLang="zh-Hans" dirty="0"/>
              <a:t>Dropping</a:t>
            </a:r>
            <a:r>
              <a:rPr lang="zh-Hans" altLang="en-US" dirty="0"/>
              <a:t> </a:t>
            </a:r>
            <a:r>
              <a:rPr lang="en-US" altLang="zh-Hans" dirty="0"/>
              <a:t>features:</a:t>
            </a:r>
          </a:p>
          <a:p>
            <a:r>
              <a:rPr lang="en-US" altLang="zh-Hans" dirty="0"/>
              <a:t>Drop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column</a:t>
            </a:r>
            <a:r>
              <a:rPr lang="zh-Hans" altLang="en-US" dirty="0"/>
              <a:t> </a:t>
            </a:r>
            <a:r>
              <a:rPr lang="en-US" altLang="zh-Hans" dirty="0"/>
              <a:t>completely</a:t>
            </a:r>
            <a:r>
              <a:rPr lang="zh-Hans" altLang="en-US" dirty="0"/>
              <a:t> </a:t>
            </a:r>
            <a:r>
              <a:rPr lang="en-US" altLang="zh-Hans" dirty="0"/>
              <a:t>if</a:t>
            </a:r>
            <a:r>
              <a:rPr lang="zh-Hans" altLang="en-US" dirty="0"/>
              <a:t> </a:t>
            </a:r>
            <a:r>
              <a:rPr lang="en-US" altLang="zh-Hans" dirty="0"/>
              <a:t>its</a:t>
            </a:r>
            <a:r>
              <a:rPr lang="zh-Hans" altLang="en-US" dirty="0"/>
              <a:t> </a:t>
            </a:r>
            <a:r>
              <a:rPr lang="en-US" altLang="zh-Hans" dirty="0"/>
              <a:t>missing</a:t>
            </a:r>
            <a:r>
              <a:rPr lang="zh-Hans" altLang="en-US" dirty="0"/>
              <a:t> </a:t>
            </a:r>
            <a:r>
              <a:rPr lang="en-US" altLang="zh-Hans" dirty="0"/>
              <a:t>rate</a:t>
            </a:r>
            <a:r>
              <a:rPr lang="zh-Hans" altLang="en-US" dirty="0"/>
              <a:t> </a:t>
            </a:r>
            <a:r>
              <a:rPr lang="en-US" altLang="zh-Hans" dirty="0"/>
              <a:t>is</a:t>
            </a:r>
            <a:r>
              <a:rPr lang="zh-Hans" altLang="en-US" dirty="0"/>
              <a:t> </a:t>
            </a:r>
            <a:r>
              <a:rPr lang="en-US" altLang="zh-Hans" dirty="0"/>
              <a:t>over</a:t>
            </a:r>
            <a:r>
              <a:rPr lang="zh-Hans" altLang="en-US" dirty="0"/>
              <a:t> </a:t>
            </a:r>
            <a:r>
              <a:rPr lang="en-US" altLang="zh-Hans" dirty="0"/>
              <a:t>some</a:t>
            </a:r>
            <a:r>
              <a:rPr lang="zh-Hans" altLang="en-US" dirty="0"/>
              <a:t> </a:t>
            </a:r>
            <a:r>
              <a:rPr lang="en-US" altLang="zh-Hans" dirty="0"/>
              <a:t>threshold</a:t>
            </a:r>
            <a:r>
              <a:rPr lang="zh-Hans" altLang="en-US" dirty="0"/>
              <a:t> </a:t>
            </a:r>
            <a:r>
              <a:rPr lang="en-US" altLang="zh-Hans" dirty="0"/>
              <a:t>(97%)</a:t>
            </a:r>
          </a:p>
          <a:p>
            <a:r>
              <a:rPr lang="en-US" dirty="0"/>
              <a:t>find a gro</a:t>
            </a:r>
            <a:r>
              <a:rPr lang="en-US" altLang="zh-Hans" dirty="0"/>
              <a:t>u</a:t>
            </a:r>
            <a:r>
              <a:rPr lang="en-US" dirty="0"/>
              <a:t>p of strongly</a:t>
            </a:r>
            <a:r>
              <a:rPr lang="en-US" altLang="zh-Hans" dirty="0"/>
              <a:t>-</a:t>
            </a:r>
            <a:r>
              <a:rPr lang="en-US" dirty="0"/>
              <a:t>correlated features,</a:t>
            </a:r>
            <a:r>
              <a:rPr lang="zh-Hans" altLang="en-US" dirty="0"/>
              <a:t> </a:t>
            </a:r>
            <a:r>
              <a:rPr lang="en-US" altLang="zh-Hans" dirty="0"/>
              <a:t>keep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one</a:t>
            </a:r>
            <a:r>
              <a:rPr lang="zh-Hans" altLang="en-US" dirty="0"/>
              <a:t> </a:t>
            </a:r>
            <a:r>
              <a:rPr lang="en-US" dirty="0"/>
              <a:t>with the fewest</a:t>
            </a:r>
            <a:r>
              <a:rPr lang="zh-Hans" altLang="en-US" dirty="0"/>
              <a:t> </a:t>
            </a:r>
            <a:r>
              <a:rPr lang="en-US" dirty="0"/>
              <a:t>missing values and drop the rest</a:t>
            </a:r>
            <a:r>
              <a:rPr lang="en-US" altLang="zh-Hans" dirty="0"/>
              <a:t>,</a:t>
            </a:r>
            <a:r>
              <a:rPr lang="zh-Hans" altLang="en-US" dirty="0"/>
              <a:t> </a:t>
            </a:r>
            <a:r>
              <a:rPr lang="en-US" altLang="zh-Hans" dirty="0"/>
              <a:t>i.e.</a:t>
            </a:r>
            <a:r>
              <a:rPr lang="zh-Hans" altLang="en-US" dirty="0"/>
              <a:t> </a:t>
            </a:r>
            <a:r>
              <a:rPr lang="en-US" dirty="0"/>
              <a:t>calculatedfinishedsquarefeet,finishedsquarefeet12, finishedsquarefeet13</a:t>
            </a:r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endParaRPr lang="en-US" altLang="zh-Han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2D54BF-D96C-B54B-B745-6FF1B9205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6314" y="1806643"/>
            <a:ext cx="4125560" cy="313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670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32700" y="133083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Data</a:t>
            </a:r>
            <a:r>
              <a:rPr lang="zh-Hans" altLang="en-US" dirty="0"/>
              <a:t> </a:t>
            </a:r>
            <a:r>
              <a:rPr lang="en-US" altLang="zh-Hans" dirty="0"/>
              <a:t>Preprocessing</a:t>
            </a:r>
            <a:endParaRPr lang="en-US" dirty="0"/>
          </a:p>
        </p:txBody>
      </p:sp>
      <p:sp>
        <p:nvSpPr>
          <p:cNvPr id="5" name="Google Shape;85;p16">
            <a:extLst>
              <a:ext uri="{FF2B5EF4-FFF2-40B4-BE49-F238E27FC236}">
                <a16:creationId xmlns:a16="http://schemas.microsoft.com/office/drawing/2014/main" id="{A133A1AE-5F34-0C4C-B2E3-611A1A2E0B0C}"/>
              </a:ext>
            </a:extLst>
          </p:cNvPr>
          <p:cNvSpPr txBox="1">
            <a:spLocks/>
          </p:cNvSpPr>
          <p:nvPr/>
        </p:nvSpPr>
        <p:spPr>
          <a:xfrm>
            <a:off x="600619" y="915759"/>
            <a:ext cx="7225004" cy="66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altLang="zh-Hans" sz="2000" dirty="0"/>
              <a:t>Handling</a:t>
            </a:r>
            <a:r>
              <a:rPr lang="zh-Hans" altLang="en-US" sz="2000" dirty="0"/>
              <a:t> </a:t>
            </a:r>
            <a:r>
              <a:rPr lang="en-US" altLang="zh-Hans" sz="2000" dirty="0"/>
              <a:t>Missing</a:t>
            </a:r>
            <a:r>
              <a:rPr lang="zh-Hans" altLang="en-US" sz="2000" dirty="0"/>
              <a:t> </a:t>
            </a:r>
            <a:r>
              <a:rPr lang="en-US" altLang="zh-Hans" sz="2000" dirty="0"/>
              <a:t>Values</a:t>
            </a: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7C43A0-7265-8F44-B1D7-0C673255F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altLang="zh-Hans" dirty="0"/>
              <a:t>Data</a:t>
            </a:r>
            <a:r>
              <a:rPr lang="zh-Hans" altLang="en-US" dirty="0"/>
              <a:t> </a:t>
            </a:r>
            <a:r>
              <a:rPr lang="en-US" altLang="zh-Hans" dirty="0"/>
              <a:t>Imputation:</a:t>
            </a:r>
          </a:p>
          <a:p>
            <a:r>
              <a:rPr lang="en-US" altLang="zh-Hans" dirty="0"/>
              <a:t>Simple</a:t>
            </a:r>
            <a:r>
              <a:rPr lang="zh-Hans" altLang="en-US" dirty="0"/>
              <a:t> </a:t>
            </a:r>
            <a:r>
              <a:rPr lang="en-US" altLang="zh-Hans" dirty="0"/>
              <a:t>approach:</a:t>
            </a:r>
            <a:r>
              <a:rPr lang="zh-Hans" altLang="en-US" dirty="0"/>
              <a:t> </a:t>
            </a:r>
            <a:r>
              <a:rPr lang="en-US" altLang="zh-Hans" dirty="0"/>
              <a:t>filling</a:t>
            </a:r>
            <a:r>
              <a:rPr lang="zh-Hans" altLang="en-US" dirty="0"/>
              <a:t> </a:t>
            </a:r>
            <a:r>
              <a:rPr lang="en-US" dirty="0"/>
              <a:t>in the missing values</a:t>
            </a:r>
            <a:r>
              <a:rPr lang="zh-Hans" altLang="en-US" dirty="0"/>
              <a:t> </a:t>
            </a:r>
            <a:r>
              <a:rPr lang="en-US" dirty="0"/>
              <a:t>their</a:t>
            </a:r>
            <a:r>
              <a:rPr lang="zh-Hans" altLang="en-US" dirty="0"/>
              <a:t> </a:t>
            </a:r>
            <a:r>
              <a:rPr lang="en-US" dirty="0"/>
              <a:t>mean, median, or mode</a:t>
            </a:r>
          </a:p>
          <a:p>
            <a:r>
              <a:rPr lang="en-US" altLang="zh-Hans" dirty="0"/>
              <a:t>KNN</a:t>
            </a:r>
            <a:r>
              <a:rPr lang="zh-Hans" altLang="en-US" dirty="0"/>
              <a:t> </a:t>
            </a:r>
            <a:r>
              <a:rPr lang="en-US" altLang="zh-Hans" dirty="0"/>
              <a:t>approach:</a:t>
            </a:r>
            <a:r>
              <a:rPr lang="zh-Hans" altLang="en-US" dirty="0"/>
              <a:t> </a:t>
            </a:r>
            <a:r>
              <a:rPr lang="en-US" altLang="zh-Hans" dirty="0"/>
              <a:t>i.e.</a:t>
            </a:r>
            <a:r>
              <a:rPr lang="zh-Hans" altLang="en-US" dirty="0"/>
              <a:t> </a:t>
            </a:r>
            <a:r>
              <a:rPr lang="en-US" altLang="zh-Hans" dirty="0"/>
              <a:t>for</a:t>
            </a:r>
            <a:r>
              <a:rPr lang="zh-Hans" altLang="en-US" dirty="0"/>
              <a:t> </a:t>
            </a:r>
            <a:r>
              <a:rPr lang="en-US" altLang="zh-Hans" dirty="0"/>
              <a:t>features</a:t>
            </a:r>
            <a:r>
              <a:rPr lang="zh-Hans" altLang="en-US" dirty="0"/>
              <a:t> </a:t>
            </a:r>
            <a:r>
              <a:rPr lang="en-US" altLang="zh-Hans" dirty="0"/>
              <a:t>describing</a:t>
            </a:r>
            <a:r>
              <a:rPr lang="zh-Hans" altLang="en-US" dirty="0"/>
              <a:t> </a:t>
            </a:r>
            <a:r>
              <a:rPr lang="en-US" dirty="0"/>
              <a:t>geographical information</a:t>
            </a:r>
            <a:r>
              <a:rPr lang="en-US" altLang="zh-Hans" dirty="0"/>
              <a:t>,</a:t>
            </a:r>
            <a:r>
              <a:rPr lang="zh-Hans" altLang="en-US" dirty="0"/>
              <a:t> </a:t>
            </a:r>
            <a:r>
              <a:rPr lang="en-US" dirty="0"/>
              <a:t>such as ‘</a:t>
            </a:r>
            <a:r>
              <a:rPr lang="en-US" dirty="0" err="1"/>
              <a:t>regionidcity</a:t>
            </a:r>
            <a:r>
              <a:rPr lang="en-US" dirty="0"/>
              <a:t>’</a:t>
            </a:r>
            <a:r>
              <a:rPr lang="en-US" altLang="zh-Hans" dirty="0"/>
              <a:t>,</a:t>
            </a:r>
            <a:r>
              <a:rPr lang="zh-Hans" altLang="en-US" dirty="0"/>
              <a:t> </a:t>
            </a:r>
            <a:r>
              <a:rPr lang="en-US" altLang="zh-Hans" dirty="0"/>
              <a:t>we</a:t>
            </a:r>
            <a:r>
              <a:rPr lang="zh-Hans" altLang="en-US" dirty="0"/>
              <a:t> </a:t>
            </a:r>
            <a:r>
              <a:rPr lang="en-US" altLang="zh-Hans" dirty="0"/>
              <a:t>can</a:t>
            </a:r>
            <a:r>
              <a:rPr lang="zh-Hans" altLang="en-US" dirty="0"/>
              <a:t> </a:t>
            </a:r>
            <a:r>
              <a:rPr lang="en-US" altLang="zh-Hans" dirty="0"/>
              <a:t>get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KNN</a:t>
            </a:r>
            <a:r>
              <a:rPr lang="zh-Hans" altLang="en-US" dirty="0"/>
              <a:t> </a:t>
            </a:r>
            <a:r>
              <a:rPr lang="en-US" altLang="zh-Hans" dirty="0"/>
              <a:t>value</a:t>
            </a:r>
            <a:r>
              <a:rPr lang="zh-Hans" altLang="en-US" dirty="0"/>
              <a:t> </a:t>
            </a:r>
            <a:r>
              <a:rPr lang="en-US" altLang="zh-Hans" dirty="0"/>
              <a:t>based</a:t>
            </a:r>
            <a:r>
              <a:rPr lang="zh-Hans" altLang="en-US" dirty="0"/>
              <a:t> </a:t>
            </a:r>
            <a:r>
              <a:rPr lang="en-US" altLang="zh-Hans" dirty="0"/>
              <a:t>on</a:t>
            </a:r>
            <a:r>
              <a:rPr lang="zh-Hans" altLang="en-US" dirty="0"/>
              <a:t> </a:t>
            </a:r>
            <a:r>
              <a:rPr lang="en-US" dirty="0"/>
              <a:t>longitude and latitude data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fill</a:t>
            </a:r>
            <a:r>
              <a:rPr lang="zh-Hans" altLang="en-US" dirty="0"/>
              <a:t> </a:t>
            </a:r>
            <a:r>
              <a:rPr lang="en-US" altLang="zh-Hans" dirty="0"/>
              <a:t>it</a:t>
            </a:r>
            <a:r>
              <a:rPr lang="zh-Hans" altLang="en-US" dirty="0"/>
              <a:t> </a:t>
            </a:r>
            <a:r>
              <a:rPr lang="en-US" altLang="zh-Hans" dirty="0"/>
              <a:t>in.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endParaRPr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1898648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32700" y="133083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 	 	 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	</a:t>
            </a:r>
            <a:endParaRPr sz="24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Problem Statement and Data Description </a:t>
            </a:r>
            <a:endParaRPr sz="1000" dirty="0">
              <a:solidFill>
                <a:srgbClr val="FFFFFF"/>
              </a:solidFill>
            </a:endParaRP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	</a:t>
            </a:r>
          </a:p>
          <a:p>
            <a:pPr marL="0" lvl="0" indent="3479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		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ans" dirty="0"/>
              <a:t>Data</a:t>
            </a:r>
            <a:r>
              <a:rPr lang="zh-Hans" altLang="en-US" dirty="0"/>
              <a:t> </a:t>
            </a:r>
            <a:r>
              <a:rPr lang="en-US" altLang="zh-Hans" dirty="0"/>
              <a:t>Preprocessing</a:t>
            </a:r>
            <a:endParaRPr lang="en-US" dirty="0"/>
          </a:p>
        </p:txBody>
      </p:sp>
      <p:sp>
        <p:nvSpPr>
          <p:cNvPr id="5" name="Google Shape;85;p16">
            <a:extLst>
              <a:ext uri="{FF2B5EF4-FFF2-40B4-BE49-F238E27FC236}">
                <a16:creationId xmlns:a16="http://schemas.microsoft.com/office/drawing/2014/main" id="{A133A1AE-5F34-0C4C-B2E3-611A1A2E0B0C}"/>
              </a:ext>
            </a:extLst>
          </p:cNvPr>
          <p:cNvSpPr txBox="1">
            <a:spLocks/>
          </p:cNvSpPr>
          <p:nvPr/>
        </p:nvSpPr>
        <p:spPr>
          <a:xfrm>
            <a:off x="600619" y="915759"/>
            <a:ext cx="7225004" cy="66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altLang="zh-Hans" sz="2000" dirty="0"/>
              <a:t>Selecting</a:t>
            </a:r>
            <a:r>
              <a:rPr lang="zh-Hans" altLang="en-US" sz="2000" dirty="0"/>
              <a:t> </a:t>
            </a:r>
            <a:r>
              <a:rPr lang="en-US" altLang="zh-Hans" sz="2000" dirty="0"/>
              <a:t>Features</a:t>
            </a: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7C43A0-7265-8F44-B1D7-0C673255F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altLang="zh-Hans" dirty="0"/>
              <a:t>Doing</a:t>
            </a:r>
            <a:r>
              <a:rPr lang="zh-Hans" altLang="en-US" dirty="0"/>
              <a:t> </a:t>
            </a:r>
            <a:r>
              <a:rPr lang="en-US" altLang="zh-Hans" dirty="0"/>
              <a:t>it</a:t>
            </a:r>
            <a:r>
              <a:rPr lang="zh-Hans" altLang="en-US" dirty="0"/>
              <a:t> </a:t>
            </a:r>
            <a:r>
              <a:rPr lang="en-US" altLang="zh-Hans" dirty="0"/>
              <a:t>manually:</a:t>
            </a:r>
          </a:p>
          <a:p>
            <a:pPr marL="114300" indent="0">
              <a:buNone/>
            </a:pPr>
            <a:r>
              <a:rPr lang="en-US" altLang="zh-Hans" dirty="0"/>
              <a:t>Using</a:t>
            </a:r>
            <a:r>
              <a:rPr lang="zh-Hans" altLang="en-US" dirty="0"/>
              <a:t> </a:t>
            </a:r>
            <a:r>
              <a:rPr lang="en-US" altLang="zh-Hans" dirty="0"/>
              <a:t>domain</a:t>
            </a:r>
            <a:r>
              <a:rPr lang="zh-Hans" altLang="en-US" dirty="0"/>
              <a:t> </a:t>
            </a:r>
            <a:r>
              <a:rPr lang="en-US" altLang="zh-Hans" dirty="0"/>
              <a:t>knowledge</a:t>
            </a:r>
            <a:r>
              <a:rPr lang="zh-Hans" altLang="en-US" dirty="0"/>
              <a:t> </a:t>
            </a:r>
            <a:r>
              <a:rPr lang="en-US" altLang="zh-Hans" dirty="0"/>
              <a:t>based</a:t>
            </a:r>
            <a:r>
              <a:rPr lang="zh-Hans" altLang="en-US" dirty="0"/>
              <a:t> </a:t>
            </a:r>
            <a:r>
              <a:rPr lang="en-US" altLang="zh-Hans" dirty="0"/>
              <a:t>on</a:t>
            </a:r>
            <a:r>
              <a:rPr lang="zh-Hans" altLang="en-US" dirty="0"/>
              <a:t> </a:t>
            </a:r>
            <a:r>
              <a:rPr lang="en-US" dirty="0"/>
              <a:t>the feature description</a:t>
            </a:r>
            <a:r>
              <a:rPr lang="zh-Hans" altLang="en-US" dirty="0"/>
              <a:t> </a:t>
            </a:r>
            <a:r>
              <a:rPr lang="en-US" dirty="0"/>
              <a:t>provided by Zillow</a:t>
            </a:r>
            <a:r>
              <a:rPr lang="en-US" altLang="zh-Hans" dirty="0"/>
              <a:t>,</a:t>
            </a:r>
            <a:r>
              <a:rPr lang="zh-Hans" altLang="en-US" dirty="0"/>
              <a:t> </a:t>
            </a:r>
            <a:r>
              <a:rPr lang="en-US" altLang="zh-Hans" dirty="0"/>
              <a:t>we</a:t>
            </a:r>
            <a:r>
              <a:rPr lang="zh-Hans" altLang="en-US" dirty="0"/>
              <a:t> </a:t>
            </a:r>
            <a:r>
              <a:rPr lang="en-US" altLang="zh-Hans" dirty="0"/>
              <a:t>drop</a:t>
            </a:r>
            <a:r>
              <a:rPr lang="zh-Hans" altLang="en-US" dirty="0"/>
              <a:t> </a:t>
            </a:r>
            <a:r>
              <a:rPr lang="en-US" altLang="zh-Hans" dirty="0"/>
              <a:t>feature</a:t>
            </a:r>
            <a:r>
              <a:rPr lang="zh-Hans" altLang="en-US" dirty="0"/>
              <a:t> </a:t>
            </a:r>
            <a:r>
              <a:rPr lang="en-US" altLang="zh-Hans" dirty="0"/>
              <a:t>with</a:t>
            </a:r>
            <a:r>
              <a:rPr lang="zh-Hans" altLang="en-US" dirty="0"/>
              <a:t> </a:t>
            </a:r>
            <a:r>
              <a:rPr lang="en-US" altLang="zh-Hans" dirty="0"/>
              <a:t>redundant</a:t>
            </a:r>
            <a:r>
              <a:rPr lang="zh-Hans" altLang="en-US" dirty="0"/>
              <a:t> </a:t>
            </a:r>
            <a:r>
              <a:rPr lang="en-US" altLang="zh-Hans" dirty="0"/>
              <a:t>information,</a:t>
            </a:r>
            <a:r>
              <a:rPr lang="zh-Hans" altLang="en-US" dirty="0"/>
              <a:t> </a:t>
            </a:r>
            <a:r>
              <a:rPr lang="en-US" altLang="zh-Hans" dirty="0"/>
              <a:t>such</a:t>
            </a:r>
            <a:r>
              <a:rPr lang="zh-Hans" altLang="en-US" dirty="0"/>
              <a:t> </a:t>
            </a:r>
            <a:r>
              <a:rPr lang="en-US" altLang="zh-Hans" dirty="0"/>
              <a:t>as</a:t>
            </a:r>
            <a:r>
              <a:rPr lang="zh-Hans" altLang="en-US" dirty="0"/>
              <a:t> </a:t>
            </a:r>
            <a:r>
              <a:rPr lang="en-US" dirty="0"/>
              <a:t>’</a:t>
            </a:r>
            <a:r>
              <a:rPr lang="en-US" dirty="0" err="1"/>
              <a:t>fullbathcnt</a:t>
            </a:r>
            <a:r>
              <a:rPr lang="en-US" dirty="0"/>
              <a:t>’ and ’</a:t>
            </a:r>
            <a:r>
              <a:rPr lang="en-US" dirty="0" err="1"/>
              <a:t>bathcnt</a:t>
            </a:r>
            <a:r>
              <a:rPr lang="en-US" dirty="0"/>
              <a:t>.’</a:t>
            </a:r>
            <a:r>
              <a:rPr lang="en-US" altLang="zh-Hans" dirty="0"/>
              <a:t>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altLang="zh-Hans" dirty="0"/>
              <a:t>Automatic</a:t>
            </a:r>
            <a:r>
              <a:rPr lang="zh-Hans" altLang="en-US" dirty="0"/>
              <a:t> </a:t>
            </a:r>
            <a:r>
              <a:rPr lang="en-US" altLang="zh-Hans" dirty="0"/>
              <a:t>feature</a:t>
            </a:r>
            <a:r>
              <a:rPr lang="zh-Hans" altLang="en-US" dirty="0"/>
              <a:t> </a:t>
            </a:r>
            <a:r>
              <a:rPr lang="en-US" altLang="zh-Hans" dirty="0"/>
              <a:t>selection:</a:t>
            </a:r>
          </a:p>
          <a:p>
            <a:pPr marL="114300" indent="0">
              <a:buNone/>
            </a:pPr>
            <a:r>
              <a:rPr lang="en-US" altLang="zh-Hans" dirty="0"/>
              <a:t>Using</a:t>
            </a:r>
            <a:r>
              <a:rPr lang="zh-Hans" altLang="en-US" dirty="0"/>
              <a:t> </a:t>
            </a:r>
            <a:r>
              <a:rPr lang="en-US" altLang="zh-Hans" dirty="0"/>
              <a:t>algorithm</a:t>
            </a:r>
            <a:r>
              <a:rPr lang="zh-Hans" altLang="en-US" dirty="0"/>
              <a:t> </a:t>
            </a:r>
            <a:r>
              <a:rPr lang="en-US" altLang="zh-Hans" dirty="0"/>
              <a:t>to</a:t>
            </a:r>
            <a:r>
              <a:rPr lang="zh-Hans" altLang="en-US" dirty="0"/>
              <a:t> </a:t>
            </a:r>
            <a:r>
              <a:rPr lang="en-US" altLang="zh-Hans" dirty="0"/>
              <a:t>select</a:t>
            </a:r>
            <a:r>
              <a:rPr lang="zh-Hans" altLang="en-US" dirty="0"/>
              <a:t> </a:t>
            </a:r>
            <a:r>
              <a:rPr lang="en-US" altLang="zh-Hans" dirty="0"/>
              <a:t>features</a:t>
            </a:r>
            <a:r>
              <a:rPr lang="zh-Hans" altLang="en-US" dirty="0"/>
              <a:t> </a:t>
            </a:r>
            <a:r>
              <a:rPr lang="en-US" altLang="zh-Hans" dirty="0"/>
              <a:t>is</a:t>
            </a:r>
            <a:r>
              <a:rPr lang="zh-Hans" altLang="en-US" dirty="0"/>
              <a:t> </a:t>
            </a:r>
            <a:r>
              <a:rPr lang="en-US" altLang="zh-Hans" dirty="0"/>
              <a:t>probably</a:t>
            </a:r>
            <a:r>
              <a:rPr lang="zh-Hans" altLang="en-US" dirty="0"/>
              <a:t> </a:t>
            </a:r>
            <a:r>
              <a:rPr lang="en-US" altLang="zh-Hans" dirty="0"/>
              <a:t>more</a:t>
            </a:r>
            <a:r>
              <a:rPr lang="zh-Hans" altLang="en-US" dirty="0"/>
              <a:t> </a:t>
            </a:r>
            <a:r>
              <a:rPr lang="en-US" altLang="zh-Hans" dirty="0"/>
              <a:t>reliable.</a:t>
            </a:r>
            <a:r>
              <a:rPr lang="zh-Hans" altLang="en-US" dirty="0"/>
              <a:t> </a:t>
            </a:r>
            <a:r>
              <a:rPr lang="en-US" altLang="zh-Hans" dirty="0"/>
              <a:t>We</a:t>
            </a:r>
            <a:r>
              <a:rPr lang="zh-Hans" altLang="en-US" dirty="0"/>
              <a:t> </a:t>
            </a:r>
            <a:r>
              <a:rPr lang="en-US" altLang="zh-Hans" dirty="0"/>
              <a:t>have</a:t>
            </a:r>
            <a:r>
              <a:rPr lang="zh-Hans" altLang="en-US" dirty="0"/>
              <a:t> </a:t>
            </a:r>
            <a:r>
              <a:rPr lang="en-US" altLang="zh-Hans" dirty="0"/>
              <a:t>tried</a:t>
            </a:r>
            <a:r>
              <a:rPr lang="zh-Hans" altLang="en-US" dirty="0"/>
              <a:t> </a:t>
            </a:r>
            <a:r>
              <a:rPr lang="en-US" altLang="zh-Hans" dirty="0"/>
              <a:t>setting</a:t>
            </a:r>
            <a:r>
              <a:rPr lang="zh-Hans" altLang="en-US" dirty="0"/>
              <a:t> </a:t>
            </a:r>
            <a:r>
              <a:rPr lang="en-US" altLang="zh-Hans" dirty="0"/>
              <a:t>variance</a:t>
            </a:r>
            <a:r>
              <a:rPr lang="zh-Hans" altLang="en-US" dirty="0"/>
              <a:t> </a:t>
            </a:r>
            <a:r>
              <a:rPr lang="en-US" altLang="zh-Hans" dirty="0"/>
              <a:t>threshold,</a:t>
            </a:r>
            <a:r>
              <a:rPr lang="zh-Hans" altLang="en-US" dirty="0"/>
              <a:t> </a:t>
            </a:r>
            <a:r>
              <a:rPr lang="en-US" dirty="0"/>
              <a:t>recursive feature elimination (RFE)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build-in</a:t>
            </a:r>
            <a:r>
              <a:rPr lang="zh-Hans" altLang="en-US" dirty="0"/>
              <a:t> </a:t>
            </a:r>
            <a:r>
              <a:rPr lang="en-US" altLang="zh-Hans" dirty="0"/>
              <a:t>feature</a:t>
            </a:r>
            <a:r>
              <a:rPr lang="zh-Hans" altLang="en-US" dirty="0"/>
              <a:t> </a:t>
            </a:r>
            <a:r>
              <a:rPr lang="en-US" altLang="zh-Hans" dirty="0"/>
              <a:t>selection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models</a:t>
            </a:r>
            <a:r>
              <a:rPr lang="zh-Hans" altLang="en-US" dirty="0"/>
              <a:t> </a:t>
            </a:r>
            <a:r>
              <a:rPr lang="en-US" altLang="zh-Hans" dirty="0"/>
              <a:t>like</a:t>
            </a:r>
            <a:r>
              <a:rPr lang="zh-Hans" altLang="en-US" dirty="0"/>
              <a:t> </a:t>
            </a:r>
            <a:r>
              <a:rPr lang="en-US" altLang="zh-Hans" dirty="0"/>
              <a:t>LASSO.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endParaRPr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590153033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773</Words>
  <Application>Microsoft Macintosh PowerPoint</Application>
  <PresentationFormat>On-screen Show (16:9)</PresentationFormat>
  <Paragraphs>468</Paragraphs>
  <Slides>26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Roboto</vt:lpstr>
      <vt:lpstr>Material</vt:lpstr>
      <vt:lpstr>Zillow Home Value Prediction</vt:lpstr>
      <vt:lpstr>Outline</vt:lpstr>
      <vt:lpstr>Task Description</vt:lpstr>
      <vt:lpstr>                         Problem Statement and Data Description                                       Problem Statement and Data Description                                       Problem Statement and Data Description                                       Problem Statement and Data Description              Problem Statement</vt:lpstr>
      <vt:lpstr>Data Description</vt:lpstr>
      <vt:lpstr>                         Problem Statement and Data Description                                       Problem Statement and Data Description                                       Problem Statement and Data Description                                       Problem Statement and Data Description              Data Preprocessing</vt:lpstr>
      <vt:lpstr>                         Problem Statement and Data Description                                       Problem Statement and Data Description                                       Problem Statement and Data Description                                       Problem Statement and Data Description              Data Preprocessing</vt:lpstr>
      <vt:lpstr>                         Problem Statement and Data Description                                       Problem Statement and Data Description                                       Problem Statement and Data Description                                       Problem Statement and Data Description              Data Preprocessing</vt:lpstr>
      <vt:lpstr>                         Problem Statement and Data Description                                       Problem Statement and Data Description                                       Problem Statement and Data Description                                       Problem Statement and Data Description              Data Preprocessing</vt:lpstr>
      <vt:lpstr>Model Description</vt:lpstr>
      <vt:lpstr>Model Description</vt:lpstr>
      <vt:lpstr>                         Problem Statement and Data Description                                       Problem Statement and Data Description                                       Problem Statement and Data Description                                       Problem Statement and Data Description              Model Description</vt:lpstr>
      <vt:lpstr>Linear Models —removing outlier</vt:lpstr>
      <vt:lpstr>Boosting Tree Model</vt:lpstr>
      <vt:lpstr>                         Problem Statement and Data Description                                       Problem Statement and Data Description                                       Problem Statement and Data Description                                       Problem Statement and Data Description              Model Description</vt:lpstr>
      <vt:lpstr>                         Problem Statement and Data Description                                       Problem Statement and Data Description                                       Problem Statement and Data Description                                       Problem Statement and Data Description              Model Description</vt:lpstr>
      <vt:lpstr>                         Problem Statement and Data Description                                       Problem Statement and Data Description                                       Problem Statement and Data Description                                       Problem Statement and Data Description              Model Description</vt:lpstr>
      <vt:lpstr>Result Analysis</vt:lpstr>
      <vt:lpstr>Result Analysis</vt:lpstr>
      <vt:lpstr>Result Analysis</vt:lpstr>
      <vt:lpstr>Result Analysis</vt:lpstr>
      <vt:lpstr>Result Analysis</vt:lpstr>
      <vt:lpstr>Result Analysis</vt:lpstr>
      <vt:lpstr>Result Analysis</vt:lpstr>
      <vt:lpstr>Conclusion:</vt:lpstr>
      <vt:lpstr>Thanks for listening！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Zillow Home Value Prediction</dc:title>
  <cp:lastModifiedBy>Zi Li</cp:lastModifiedBy>
  <cp:revision>43</cp:revision>
  <dcterms:modified xsi:type="dcterms:W3CDTF">2018-07-20T23:34:03Z</dcterms:modified>
</cp:coreProperties>
</file>